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0" r:id="rId3"/>
    <p:sldId id="263" r:id="rId4"/>
    <p:sldId id="257" r:id="rId5"/>
    <p:sldId id="270" r:id="rId6"/>
    <p:sldId id="272" r:id="rId7"/>
    <p:sldId id="269" r:id="rId8"/>
    <p:sldId id="267" r:id="rId9"/>
    <p:sldId id="258" r:id="rId10"/>
    <p:sldId id="268" r:id="rId11"/>
    <p:sldId id="259" r:id="rId12"/>
    <p:sldId id="277" r:id="rId13"/>
    <p:sldId id="262" r:id="rId14"/>
    <p:sldId id="260" r:id="rId15"/>
    <p:sldId id="279" r:id="rId16"/>
    <p:sldId id="278" r:id="rId17"/>
    <p:sldId id="264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EB534B-AA6B-3ECC-62AC-2C2F15BA0AA0}" name="COCHINAUX Aurélien" initials="AC" userId="S::a.cochinaux@cvdc.be::20185a0d-32a5-4c24-8c85-b385cebd8c6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79613" autoAdjust="0"/>
  </p:normalViewPr>
  <p:slideViewPr>
    <p:cSldViewPr snapToGrid="0">
      <p:cViewPr varScale="1">
        <p:scale>
          <a:sx n="63" d="100"/>
          <a:sy n="63" d="100"/>
        </p:scale>
        <p:origin x="17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7ECF6-76C2-4238-BD58-2175F451C7CC}" type="datetimeFigureOut">
              <a:rPr lang="fr-BE" smtClean="0"/>
              <a:t>09-04-25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E8B60-F2F8-417D-BECB-DCF5B759508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376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E8B60-F2F8-417D-BECB-DCF5B7595089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1532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E8B60-F2F8-417D-BECB-DCF5B7595089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6992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F5B68-D2E3-8FE7-07C9-CE8002510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34C080A-2AD6-FCEC-F0A3-E85F769AE9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80A5EB8-B3EF-ADBF-2691-BA4BA027BD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B3F690-3DCF-92C1-1F03-949F52DA41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E8B60-F2F8-417D-BECB-DCF5B7595089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400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La baisse des taux portant sur l’offre s’explique par :</a:t>
            </a:r>
          </a:p>
          <a:p>
            <a:pPr marL="228600" indent="-228600">
              <a:buAutoNum type="arabicParenR"/>
            </a:pPr>
            <a:r>
              <a:rPr lang="fr-BE" dirty="0"/>
              <a:t>Un développement du nombre de référentiel produit</a:t>
            </a:r>
          </a:p>
          <a:p>
            <a:pPr marL="228600" indent="-228600">
              <a:buAutoNum type="arabicParenR"/>
            </a:pPr>
            <a:r>
              <a:rPr lang="fr-BE" dirty="0"/>
              <a:t>Un métiers en pénurie qui n’a pas réalisée d’épreuves en 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E8B60-F2F8-417D-BECB-DCF5B7595089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423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E8B60-F2F8-417D-BECB-DCF5B7595089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011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E69617-98E1-2EED-2C4A-AB9B6C167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58B722-3412-D667-C7F6-98D70F806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78B30B-E74B-D04A-16F1-AAE6998B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D40A-EB07-43ED-887A-ECBC27AF7C9C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E8545C-8F7A-9795-AFED-6EF5283A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C53E0-287A-9C88-ABC8-5D381F7A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03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4300E-657C-5EEC-4988-2FDE4F7F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DE95A2-013D-DA7E-B78D-CD5D4152F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DF97C5-E3BE-AE16-CA3E-0DDB9ABC9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F857-997B-4BE0-B72B-2A15AE6F0352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3792C-4388-8E1A-898C-1EA08766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D9566D-F01A-6627-BF2E-C611F465D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101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C85538-22FA-5E5C-793C-72D51ECB15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1C09AC-F02D-3358-C7D7-BC4B3BBA9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F7AC2-E795-DE20-EF68-A66A1AE1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3A7C-D6BB-4A60-BAF7-618AB7B4F978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C1E117-1AF0-47DE-A189-1DB11BD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A639F1-20DD-8642-4A56-4D0F5698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45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F8967E-FAF6-D5ED-9371-91752490D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308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4098FE-5B48-6DF1-5D28-CEDB33460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DB8ECA-A01F-C55D-92DE-2295F9EE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C946-6D1E-412E-B9EC-6E818D32DE4F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0D05E8-2459-3137-1666-0171491C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FD5BBB-5764-2B4A-649A-B1E6981D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755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9CD7D-A58D-3EB4-4159-B4B1A28E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C8EC62-CF99-EFE1-6A04-D4D6A1E00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9F1B5C-EF26-8F2C-D737-EEF35E5E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DEC4-1B5B-4F86-BEAE-E17542BFBEC9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EE7E1-F7F8-3224-369C-9B176B3E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09E40-900C-30A1-1E51-E6AF5A0A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992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DA7F24-7750-9BBE-9A8B-5EE12096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35CF6A-9915-8B87-31D2-93562B265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2DEB3A-A4A8-D8A8-367B-A4B5D654D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EDF64F-4D05-583B-08DF-CD40F847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0BE1-A692-426A-AECB-7955C4C637B8}" type="datetime1">
              <a:rPr lang="fr-BE" smtClean="0"/>
              <a:t>09-04-25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B974F9-F448-7136-E87B-86191965E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3713BE-CFA6-B5F0-DFE3-8C401135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626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9CC3F9-B286-C3B1-EBD9-821255F58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35307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9CEE7A-B7A5-5ED9-BE72-FD242877F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F15CEB-CB99-74B4-5AE5-79103AF7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4508AE-4000-2147-C636-C3CFE5F71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A8DF69-772E-6D96-65EF-B286BBF7F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0A887B-4150-EFFE-4B36-157AA638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8B825-7857-404F-BC20-88EEC2C16847}" type="datetime1">
              <a:rPr lang="fr-BE" smtClean="0"/>
              <a:t>09-04-25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9666A0-E6EC-9A86-7092-16B70CE7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D18D65-4A4A-27DE-F432-5EF88BC0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313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F42876-DC71-7F8E-7E83-AF7377B1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308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042529-298B-F75A-7D2E-76AD5A8D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3841-E93E-4D0F-98F0-12E67EF16E39}" type="datetime1">
              <a:rPr lang="fr-BE" smtClean="0"/>
              <a:t>09-04-25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89167C-55E8-F557-E1C7-9DE68934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486329-14A8-F2F6-A26C-F02F4614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623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F7BC4E-6447-05B8-4BBF-99E6B98E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8A7C-F6C4-4A7F-BCD4-5EFF22A0FE24}" type="datetime1">
              <a:rPr lang="fr-BE" smtClean="0"/>
              <a:t>09-04-25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0925D1-3504-9A95-C66E-64808D7D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2D9D56-BFB6-22A8-AC15-5990A422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955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63DF4-DC48-A9BC-2AD7-B11A85B30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F073AA-7DBB-7B5B-337F-28097EE31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F79E6B-37A3-B09B-ED8A-A44BAAB70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13F813-0F68-B62B-9C0E-17300CB2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086B-907D-4616-8294-235B6F699C5F}" type="datetime1">
              <a:rPr lang="fr-BE" smtClean="0"/>
              <a:t>09-04-25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D8DD09-292B-4846-4800-5771F91D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2F8786-5434-1885-76F4-2D846B73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825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F4C6B-630D-23C8-1D44-8A5F64DF2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2FF9D6-EFA1-359D-DD62-A155C3282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039EE2-1D38-9303-5D75-0AE89A7B0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CCA2DC-AF8E-3B8A-67F2-64745BC3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984E2-7623-424F-BE18-A8623D133F4C}" type="datetime1">
              <a:rPr lang="fr-BE" smtClean="0"/>
              <a:t>09-04-25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7F1ED6-A882-7761-9162-5F8A82155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9E5C00-66C1-C278-512B-3763E51A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534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C88867-6A20-DB72-D6A8-2D2C97A2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CE5FB5-8403-807F-2179-92B2F0B95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C482D0-E3B4-F13C-9A51-EC4182786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CE62-37AA-4E72-9A44-E8E343062AEA}" type="datetime1">
              <a:rPr lang="fr-BE" smtClean="0"/>
              <a:t>09-04-25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FBB7E8-A129-BE5E-B2CE-0B5CCE8E1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4C3095-105A-7DC2-CA24-FBE80C151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178D-EE13-4A0E-B377-28CCC5959386}" type="slidenum">
              <a:rPr lang="fr-BE" smtClean="0"/>
              <a:t>‹N°›</a:t>
            </a:fld>
            <a:endParaRPr lang="fr-BE"/>
          </a:p>
        </p:txBody>
      </p:sp>
      <p:pic>
        <p:nvPicPr>
          <p:cNvPr id="10" name="Image 9" descr="Une image contenant texte, Graphique, graphisme, Police&#10;&#10;Description générée automatiquement">
            <a:extLst>
              <a:ext uri="{FF2B5EF4-FFF2-40B4-BE49-F238E27FC236}">
                <a16:creationId xmlns:a16="http://schemas.microsoft.com/office/drawing/2014/main" id="{B6B9EF31-330A-0F92-9234-9868C31AF3E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04" y="185738"/>
            <a:ext cx="984379" cy="96469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47EF9FA-E6C5-0896-6637-D9CC6BEFFB6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439" y="6068979"/>
            <a:ext cx="4022361" cy="365125"/>
          </a:xfrm>
          <a:prstGeom prst="rect">
            <a:avLst/>
          </a:prstGeom>
        </p:spPr>
      </p:pic>
      <p:pic>
        <p:nvPicPr>
          <p:cNvPr id="8" name="Image 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BD6F895-918D-F917-50E5-39E13B5DD25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79" y="5753623"/>
            <a:ext cx="3093094" cy="68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vdc.be/actualites/la-validation-des-comp%C3%A9tences-des-tuteurrices-en-entreprise#:~:text=Les%20candidat(e)s%20qui,%C3%A9chec)%20leur%20est%20transmis%20personnellement." TargetMode="External"/><Relationship Id="rId2" Type="http://schemas.openxmlformats.org/officeDocument/2006/relationships/hyperlink" Target="https://www.validationdescompetences.be/metiers/tuteurrice-en-entreprise-6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forem.be/documents/citoyens/penuries-liste-metiers.pdf" TargetMode="External"/><Relationship Id="rId2" Type="http://schemas.openxmlformats.org/officeDocument/2006/relationships/hyperlink" Target="https://www.actiris.brussels/media/v0rbcyme/2024-10-view-brussels-fonctions-critiques-cpr-h-5C0FB6C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tiris.brussels/media/bcnebdhv/2024-06-liste-fonctions-critiques-h-65905DDE.pdf" TargetMode="External"/><Relationship Id="rId5" Type="http://schemas.openxmlformats.org/officeDocument/2006/relationships/hyperlink" Target="https://www.leforem.be/infos-metiers" TargetMode="External"/><Relationship Id="rId4" Type="http://schemas.openxmlformats.org/officeDocument/2006/relationships/hyperlink" Target="https://www.leforem.be/documents/chiffres-et-analyses/analyses/analyse-liste2024-fonctions-critiques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A8DB3-BF8E-5914-5AA3-EED852D5D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456" y="1122363"/>
            <a:ext cx="11436096" cy="2387600"/>
          </a:xfrm>
        </p:spPr>
        <p:txBody>
          <a:bodyPr>
            <a:normAutofit fontScale="90000"/>
          </a:bodyPr>
          <a:lstStyle/>
          <a:p>
            <a:br>
              <a:rPr lang="fr-BE" sz="4000" b="1" dirty="0"/>
            </a:br>
            <a:r>
              <a:rPr lang="fr-BE" sz="4400" b="1" dirty="0"/>
              <a:t>Croisement entre :</a:t>
            </a:r>
            <a:br>
              <a:rPr lang="fr-BE" sz="4400" b="1" dirty="0"/>
            </a:br>
            <a:r>
              <a:rPr lang="fr-BE" sz="4400" b="1" dirty="0"/>
              <a:t>Offre VDC / Fonctions critiques et en pénurie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15F4CF-C9E5-D0FE-EE8A-82E8314E78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CODA 17 avril 2025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244F73-6BAA-9ED4-05E0-5B9CE346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729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230C7-6061-E740-957F-1ED4EDB23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328D27-9AE1-521A-DA81-1EBE48F3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38"/>
            <a:ext cx="10515600" cy="1325563"/>
          </a:xfrm>
        </p:spPr>
        <p:txBody>
          <a:bodyPr>
            <a:normAutofit/>
          </a:bodyPr>
          <a:lstStyle/>
          <a:p>
            <a:r>
              <a:rPr lang="fr-BE" sz="2500" b="1" dirty="0"/>
              <a:t>Listes 2024 des 26 métiers VDC en pénurie/fonctions critiques à Bruxelles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3CE601-0A55-43A6-2262-A900D754D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10</a:t>
            </a:fld>
            <a:endParaRPr lang="fr-BE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9B89B2B-FE49-315E-7DB2-4BDA5CE03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55089"/>
              </p:ext>
            </p:extLst>
          </p:nvPr>
        </p:nvGraphicFramePr>
        <p:xfrm>
          <a:off x="675132" y="1943100"/>
          <a:ext cx="4555236" cy="2971800"/>
        </p:xfrm>
        <a:graphic>
          <a:graphicData uri="http://schemas.openxmlformats.org/drawingml/2006/table">
            <a:tbl>
              <a:tblPr/>
              <a:tblGrid>
                <a:gridCol w="4555236">
                  <a:extLst>
                    <a:ext uri="{9D8B030D-6E8A-4147-A177-3AD203B41FA5}">
                      <a16:colId xmlns:a16="http://schemas.microsoft.com/office/drawing/2014/main" val="140103712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Aide-comptable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671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Aide-ménager(ère)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222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Aide-ménager(ère) social(e)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11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Chef(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fe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partie froide chaude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7755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Coffreur(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036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1149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autonome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79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manager(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69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Conducteur(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d'engins de terrassement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1300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Conseiller(ère) en emploi et insertion professionnelle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219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Couvreur(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921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Cuisinier(ère) travaillant seul(e)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5063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Étancheur(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255630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8C30198-CA98-EB78-0F74-BF9F30D39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37189"/>
              </p:ext>
            </p:extLst>
          </p:nvPr>
        </p:nvGraphicFramePr>
        <p:xfrm>
          <a:off x="6332982" y="1943100"/>
          <a:ext cx="4555236" cy="2971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5236">
                  <a:extLst>
                    <a:ext uri="{9D8B030D-6E8A-4147-A177-3AD203B41FA5}">
                      <a16:colId xmlns:a16="http://schemas.microsoft.com/office/drawing/2014/main" val="86181048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Formateur(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4078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Installateur(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électricien(ne) industriel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020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Installateur(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électricien(ne) résidentiel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04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Maçon(ne)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4592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Mécanicien(ne) automaticien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876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Monteur(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 en chauffage et sanitaire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759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Ouvrier(ère) polyvalent(e)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54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Paveur(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1024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Poseur(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 de fermetures menuisées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4273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Premier(ère) chef(</a:t>
                      </a:r>
                      <a:r>
                        <a:rPr lang="fr-BE" sz="1500" u="none" strike="noStrike" dirty="0" err="1">
                          <a:effectLst/>
                        </a:rPr>
                        <a:t>fe</a:t>
                      </a:r>
                      <a:r>
                        <a:rPr lang="fr-BE" sz="1500" u="none" strike="noStrike" dirty="0">
                          <a:effectLst/>
                        </a:rPr>
                        <a:t>) de rang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8792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Réceptionniste en hôtellerie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6512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Serveur(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 restaurant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5757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Technicien(ne) en ventilation mécanique contrôlée résidentielle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739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95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58C73-40B4-0553-11EB-05E404CED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8C5B5-4DEF-7040-E0F8-31F73AD5B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Les métiers en pénurie/fonctions critiques à Bruxelles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1C3E5E8A-871D-4866-D979-BDB1458948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193074"/>
              </p:ext>
            </p:extLst>
          </p:nvPr>
        </p:nvGraphicFramePr>
        <p:xfrm>
          <a:off x="1062326" y="1923112"/>
          <a:ext cx="3738704" cy="3636020"/>
        </p:xfrm>
        <a:graphic>
          <a:graphicData uri="http://schemas.openxmlformats.org/drawingml/2006/table">
            <a:tbl>
              <a:tblPr/>
              <a:tblGrid>
                <a:gridCol w="2443734">
                  <a:extLst>
                    <a:ext uri="{9D8B030D-6E8A-4147-A177-3AD203B41FA5}">
                      <a16:colId xmlns:a16="http://schemas.microsoft.com/office/drawing/2014/main" val="2271011423"/>
                    </a:ext>
                  </a:extLst>
                </a:gridCol>
                <a:gridCol w="1294970">
                  <a:extLst>
                    <a:ext uri="{9D8B030D-6E8A-4147-A177-3AD203B41FA5}">
                      <a16:colId xmlns:a16="http://schemas.microsoft.com/office/drawing/2014/main" val="1936185641"/>
                    </a:ext>
                  </a:extLst>
                </a:gridCol>
              </a:tblGrid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Offre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309773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2685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Métiers dans le catalogue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049024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Métiers en pénurie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8991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Métiers en pénuries actifs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98580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65934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Épreuves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094463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551807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À Bruxelles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1.158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19090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des métiers en pénuries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21387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FA2C73DE-13F8-2045-1E6D-6144928E578D}"/>
              </a:ext>
            </a:extLst>
          </p:cNvPr>
          <p:cNvSpPr txBox="1"/>
          <p:nvPr/>
        </p:nvSpPr>
        <p:spPr>
          <a:xfrm>
            <a:off x="5433310" y="2065816"/>
            <a:ext cx="601033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>
                <a:solidFill>
                  <a:schemeClr val="bg2">
                    <a:lumMod val="10000"/>
                  </a:schemeClr>
                </a:solidFill>
              </a:rPr>
              <a:t>Métiers du catalogue en pénurie/critiques à Bruxelles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dirty="0">
                <a:solidFill>
                  <a:srgbClr val="0070C0"/>
                </a:solidFill>
              </a:rPr>
              <a:t>32 % du catalogue</a:t>
            </a:r>
          </a:p>
          <a:p>
            <a:pPr marL="285750" indent="-285750">
              <a:buFontTx/>
              <a:buChar char="-"/>
            </a:pPr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BE" sz="2000" dirty="0">
                <a:solidFill>
                  <a:schemeClr val="bg2">
                    <a:lumMod val="10000"/>
                  </a:schemeClr>
                </a:solidFill>
              </a:rPr>
              <a:t>Métiers en pénurie/fonctions critiques actifs à Bruxelles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dirty="0">
                <a:solidFill>
                  <a:srgbClr val="0070C0"/>
                </a:solidFill>
              </a:rPr>
              <a:t>73 % des métiers en pénurie/fonctions critiques</a:t>
            </a:r>
          </a:p>
          <a:p>
            <a:pPr marL="285750" indent="-285750">
              <a:buFontTx/>
              <a:buChar char="-"/>
            </a:pPr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BE" sz="20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BE" sz="2000" dirty="0"/>
              <a:t>Epreuves réalisées pour des métiers en pénurie/critiques à Bruxelles </a:t>
            </a:r>
            <a:r>
              <a:rPr lang="fr-BE" sz="2000" dirty="0">
                <a:solidFill>
                  <a:schemeClr val="bg2">
                    <a:lumMod val="10000"/>
                  </a:schemeClr>
                </a:solidFill>
              </a:rPr>
              <a:t>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dirty="0">
                <a:solidFill>
                  <a:srgbClr val="0070C0"/>
                </a:solidFill>
              </a:rPr>
              <a:t>24 % de l’activité bruxelloise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9EC6F6B-F392-F350-1A2E-21102050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233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C08BCD-A38E-35A3-6507-FB2FD6F11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Spécificités régionales 2024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B63154-E5C2-EF67-7AC4-70DF7D8D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832941"/>
            <a:ext cx="978945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BE" sz="2500" dirty="0">
                <a:solidFill>
                  <a:schemeClr val="bg2">
                    <a:lumMod val="10000"/>
                  </a:schemeClr>
                </a:solidFill>
              </a:rPr>
              <a:t>Par rapport aux pénuries/fonctions critiques </a:t>
            </a:r>
            <a:r>
              <a:rPr lang="fr-BE" sz="2500" b="1" dirty="0">
                <a:solidFill>
                  <a:schemeClr val="bg2">
                    <a:lumMod val="10000"/>
                  </a:schemeClr>
                </a:solidFill>
              </a:rPr>
              <a:t>constatées uniquement dans chacune des régions : </a:t>
            </a:r>
            <a:endParaRPr lang="fr-BE" sz="2200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La proportion de métiers spécifiquement en pénurie en </a:t>
            </a:r>
            <a:r>
              <a:rPr lang="fr-BE" sz="2200" b="1" dirty="0">
                <a:solidFill>
                  <a:schemeClr val="bg2">
                    <a:lumMod val="10000"/>
                  </a:schemeClr>
                </a:solidFill>
              </a:rPr>
              <a:t>Wallonie</a:t>
            </a:r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 dans l’offre de VDC en Wallonie est </a:t>
            </a:r>
            <a:r>
              <a:rPr lang="fr-BE" sz="2200" b="1" dirty="0">
                <a:solidFill>
                  <a:schemeClr val="bg2">
                    <a:lumMod val="10000"/>
                  </a:schemeClr>
                </a:solidFill>
              </a:rPr>
              <a:t>forte</a:t>
            </a:r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 :  </a:t>
            </a:r>
            <a:r>
              <a:rPr lang="fr-BE" sz="2200" dirty="0">
                <a:solidFill>
                  <a:srgbClr val="0070C0"/>
                </a:solidFill>
              </a:rPr>
              <a:t>58 % du catalogue et 54 % des épreuves</a:t>
            </a:r>
          </a:p>
          <a:p>
            <a:pPr lvl="1"/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La proportion de métiers spécifiquement en pénurie à </a:t>
            </a:r>
            <a:r>
              <a:rPr lang="fr-BE" sz="2200" b="1" dirty="0">
                <a:solidFill>
                  <a:schemeClr val="bg2">
                    <a:lumMod val="10000"/>
                  </a:schemeClr>
                </a:solidFill>
              </a:rPr>
              <a:t>Bruxelles </a:t>
            </a:r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dans l’offre de VDC à Bruxelles est </a:t>
            </a:r>
            <a:r>
              <a:rPr lang="fr-BE" sz="2200" b="1" dirty="0">
                <a:solidFill>
                  <a:schemeClr val="bg2">
                    <a:lumMod val="10000"/>
                  </a:schemeClr>
                </a:solidFill>
              </a:rPr>
              <a:t>+ faible</a:t>
            </a:r>
            <a:r>
              <a:rPr lang="fr-BE" sz="2200" dirty="0">
                <a:solidFill>
                  <a:schemeClr val="bg2">
                    <a:lumMod val="10000"/>
                  </a:schemeClr>
                </a:solidFill>
              </a:rPr>
              <a:t> : </a:t>
            </a:r>
            <a:r>
              <a:rPr lang="fr-BE" sz="2200" dirty="0">
                <a:solidFill>
                  <a:srgbClr val="0070C0"/>
                </a:solidFill>
              </a:rPr>
              <a:t>32 % du catalogue et 24 % des épreuves</a:t>
            </a:r>
          </a:p>
          <a:p>
            <a:pPr marL="0" indent="0">
              <a:buNone/>
            </a:pPr>
            <a:endParaRPr lang="fr-BE" sz="22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BE" sz="2500" dirty="0">
                <a:solidFill>
                  <a:schemeClr val="bg2">
                    <a:lumMod val="10000"/>
                  </a:schemeClr>
                </a:solidFill>
              </a:rPr>
              <a:t>La mobilité des candidats entre la Wallonie et Bruxelles relativise ces spécificités régionales</a:t>
            </a:r>
          </a:p>
          <a:p>
            <a:pPr lvl="1"/>
            <a:endParaRPr lang="fr-BE" sz="25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2FC5D8-04DF-66C1-B6EC-244F277B5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3828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0AEBBD-8EEC-669F-BA5E-C5AA2AA30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DC1FB4-1D7C-1564-B86A-45C6F1A7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Profil des candidats : Genre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FF1D2100-C5DD-6BA3-0751-B4FB57F31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156442"/>
              </p:ext>
            </p:extLst>
          </p:nvPr>
        </p:nvGraphicFramePr>
        <p:xfrm>
          <a:off x="1017272" y="1492942"/>
          <a:ext cx="5003424" cy="2713300"/>
        </p:xfrm>
        <a:graphic>
          <a:graphicData uri="http://schemas.openxmlformats.org/drawingml/2006/table">
            <a:tbl>
              <a:tblPr/>
              <a:tblGrid>
                <a:gridCol w="2079516">
                  <a:extLst>
                    <a:ext uri="{9D8B030D-6E8A-4147-A177-3AD203B41FA5}">
                      <a16:colId xmlns:a16="http://schemas.microsoft.com/office/drawing/2014/main" val="3105621970"/>
                    </a:ext>
                  </a:extLst>
                </a:gridCol>
                <a:gridCol w="1461954">
                  <a:extLst>
                    <a:ext uri="{9D8B030D-6E8A-4147-A177-3AD203B41FA5}">
                      <a16:colId xmlns:a16="http://schemas.microsoft.com/office/drawing/2014/main" val="1662330161"/>
                    </a:ext>
                  </a:extLst>
                </a:gridCol>
                <a:gridCol w="1461954">
                  <a:extLst>
                    <a:ext uri="{9D8B030D-6E8A-4147-A177-3AD203B41FA5}">
                      <a16:colId xmlns:a16="http://schemas.microsoft.com/office/drawing/2014/main" val="3720999118"/>
                    </a:ext>
                  </a:extLst>
                </a:gridCol>
              </a:tblGrid>
              <a:tr h="542660">
                <a:tc>
                  <a:txBody>
                    <a:bodyPr/>
                    <a:lstStyle/>
                    <a:p>
                      <a:pPr algn="l" fontAlgn="b"/>
                      <a:r>
                        <a:rPr lang="fr-BE" sz="2400" b="1" i="0" u="sng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Genre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24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2400" b="0" i="0" u="none" strike="noStrike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105371"/>
                  </a:ext>
                </a:extLst>
              </a:tr>
              <a:tr h="542660">
                <a:tc>
                  <a:txBody>
                    <a:bodyPr/>
                    <a:lstStyle/>
                    <a:p>
                      <a:pPr algn="l" fontAlgn="b"/>
                      <a:r>
                        <a:rPr lang="fr-BE" sz="24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24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83598"/>
                  </a:ext>
                </a:extLst>
              </a:tr>
              <a:tr h="542660">
                <a:tc>
                  <a:txBody>
                    <a:bodyPr/>
                    <a:lstStyle/>
                    <a:p>
                      <a:pPr algn="l" fontAlgn="b"/>
                      <a:r>
                        <a:rPr lang="fr-BE" sz="24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 Femmes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35 %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3224089"/>
                  </a:ext>
                </a:extLst>
              </a:tr>
              <a:tr h="542660">
                <a:tc>
                  <a:txBody>
                    <a:bodyPr/>
                    <a:lstStyle/>
                    <a:p>
                      <a:pPr algn="l" fontAlgn="b"/>
                      <a:r>
                        <a:rPr lang="fr-BE" sz="24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 Hommes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977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65 %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608595"/>
                  </a:ext>
                </a:extLst>
              </a:tr>
              <a:tr h="542660">
                <a:tc>
                  <a:txBody>
                    <a:bodyPr/>
                    <a:lstStyle/>
                    <a:p>
                      <a:pPr algn="l" fontAlgn="b"/>
                      <a:r>
                        <a:rPr lang="fr-BE" sz="24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1.512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4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210161"/>
                  </a:ext>
                </a:extLst>
              </a:tr>
            </a:tbl>
          </a:graphicData>
        </a:graphic>
      </p:graphicFrame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4DF2C2F-E3E1-E577-8E5C-7255C75B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13</a:t>
            </a:fld>
            <a:endParaRPr lang="fr-BE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857F694-6622-C881-403C-B7FF54E3B56B}"/>
              </a:ext>
            </a:extLst>
          </p:cNvPr>
          <p:cNvSpPr txBox="1"/>
          <p:nvPr/>
        </p:nvSpPr>
        <p:spPr>
          <a:xfrm>
            <a:off x="697001" y="4715590"/>
            <a:ext cx="11265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2400" b="1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La surreprésentation des hommes est plus accentuée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dans les métiers en pénurie/fonctions critiques que dans l’ensemble du dispositif</a:t>
            </a:r>
            <a:endParaRPr lang="fr-BE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04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E1841-9245-5338-ACE5-CD1F2DCD0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AF9B70-4887-60A0-8650-D399E5F9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63202"/>
            <a:ext cx="10515600" cy="1325563"/>
          </a:xfrm>
        </p:spPr>
        <p:txBody>
          <a:bodyPr>
            <a:normAutofit/>
          </a:bodyPr>
          <a:lstStyle/>
          <a:p>
            <a:r>
              <a:rPr lang="fr-BE" sz="3000" b="1" dirty="0"/>
              <a:t>Profil des candidats : Statuts</a:t>
            </a: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6B857C14-A32C-BC8C-1E13-AF72FBFF75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709098"/>
              </p:ext>
            </p:extLst>
          </p:nvPr>
        </p:nvGraphicFramePr>
        <p:xfrm>
          <a:off x="957527" y="885803"/>
          <a:ext cx="5615394" cy="4159532"/>
        </p:xfrm>
        <a:graphic>
          <a:graphicData uri="http://schemas.openxmlformats.org/drawingml/2006/table">
            <a:tbl>
              <a:tblPr/>
              <a:tblGrid>
                <a:gridCol w="4112480">
                  <a:extLst>
                    <a:ext uri="{9D8B030D-6E8A-4147-A177-3AD203B41FA5}">
                      <a16:colId xmlns:a16="http://schemas.microsoft.com/office/drawing/2014/main" val="3580124169"/>
                    </a:ext>
                  </a:extLst>
                </a:gridCol>
                <a:gridCol w="751457">
                  <a:extLst>
                    <a:ext uri="{9D8B030D-6E8A-4147-A177-3AD203B41FA5}">
                      <a16:colId xmlns:a16="http://schemas.microsoft.com/office/drawing/2014/main" val="1582179833"/>
                    </a:ext>
                  </a:extLst>
                </a:gridCol>
                <a:gridCol w="751457">
                  <a:extLst>
                    <a:ext uri="{9D8B030D-6E8A-4147-A177-3AD203B41FA5}">
                      <a16:colId xmlns:a16="http://schemas.microsoft.com/office/drawing/2014/main" val="4005059385"/>
                    </a:ext>
                  </a:extLst>
                </a:gridCol>
              </a:tblGrid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Statuts socioprofessionnels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418231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none" strike="noStrike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520912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0 - Autres.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20 %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128040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Autres.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20 %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529029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1 – Travailleur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803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53 %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464025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Travailleur indépendant.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7 %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243509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Travailleur intérimaire.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230388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Travailleur Salarié - Secteur Public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233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15 %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75174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Travailleur Salarié - Secteur Privé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474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31 %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868515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2 - Chercheur d'emploi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472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31 %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96870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Chercheur d'emploi non-indemnisé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11 %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923715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       Chercheur d'emploi indemnisé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313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21 %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564658"/>
                  </a:ext>
                </a:extLst>
              </a:tr>
              <a:tr h="319964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1.512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25647"/>
                  </a:ext>
                </a:extLst>
              </a:tr>
            </a:tbl>
          </a:graphicData>
        </a:graphic>
      </p:graphicFrame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DF0C81-031C-CDCB-F2C3-036272AD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14</a:t>
            </a:fld>
            <a:endParaRPr lang="fr-BE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85031E0-B5A4-1981-798C-DDF966D629B4}"/>
              </a:ext>
            </a:extLst>
          </p:cNvPr>
          <p:cNvSpPr txBox="1"/>
          <p:nvPr/>
        </p:nvSpPr>
        <p:spPr>
          <a:xfrm>
            <a:off x="483705" y="5221043"/>
            <a:ext cx="11708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 On constate une </a:t>
            </a:r>
            <a:r>
              <a:rPr lang="fr-BE" sz="2400" b="1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proportion plus importante de travailleurs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pour ces métiers</a:t>
            </a:r>
            <a:endParaRPr lang="fr-BE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87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292AB3-46C1-E9FE-2A09-44228E1D1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C8965-E219-021E-EAAE-4AF05C8F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22" y="376518"/>
            <a:ext cx="10888135" cy="989556"/>
          </a:xfrm>
        </p:spPr>
        <p:txBody>
          <a:bodyPr>
            <a:normAutofit/>
          </a:bodyPr>
          <a:lstStyle/>
          <a:p>
            <a:r>
              <a:rPr lang="fr-BE" sz="3000" b="1" dirty="0"/>
              <a:t>Fonctions critiques - en pénurie / VDC : 1ères 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768BEB-EEC1-FEA2-770A-6C68616D0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40" y="1576447"/>
            <a:ext cx="9382063" cy="41035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</a:rPr>
              <a:t>2/3 du catalogue VDC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</a:rPr>
              <a:t>: l’offre de VDC rencontre la problématique des métiers en tension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</a:rPr>
              <a:t>Un taux de mise en œuvre plus important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</a:rPr>
              <a:t>(sur 52 métiers en pénurie, 11 non mis en œuvre sont à analyser)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Un peu plus de la moitié des épreuves de VDC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porte sur des Fonctions critiques et en pénurie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Des différences régionales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: représentation + faible à Bruxelles</a:t>
            </a:r>
          </a:p>
          <a:p>
            <a:pPr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Les hommes et les travailleurs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sont  sur-représentés dans les métiers en pénurie</a:t>
            </a:r>
            <a:endParaRPr lang="fr-BE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BE" sz="25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BE" sz="2500" dirty="0">
              <a:solidFill>
                <a:schemeClr val="bg2">
                  <a:lumMod val="10000"/>
                </a:schemeClr>
              </a:solidFill>
            </a:endParaRPr>
          </a:p>
          <a:p>
            <a:endParaRPr lang="fr-BE" sz="25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AD2A66B-A189-12DA-5394-A3104D91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8134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423F53-3DC2-B850-A5BB-B567B658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16</a:t>
            </a:fld>
            <a:endParaRPr lang="fr-BE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60F98F-9AB9-4987-8F0F-C161A21B486E}"/>
              </a:ext>
            </a:extLst>
          </p:cNvPr>
          <p:cNvSpPr txBox="1"/>
          <p:nvPr/>
        </p:nvSpPr>
        <p:spPr>
          <a:xfrm>
            <a:off x="365760" y="914401"/>
            <a:ext cx="10316583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Mieux i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ntégrer et visibiliser chaque année la VDC dans les analyses View-</a:t>
            </a:r>
            <a:r>
              <a:rPr lang="fr-FR" sz="2000" dirty="0" err="1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Actiris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/ FOREm</a:t>
            </a:r>
            <a:endParaRPr lang="fr-FR" sz="2000" dirty="0">
              <a:solidFill>
                <a:schemeClr val="bg2">
                  <a:lumMod val="10000"/>
                </a:schemeClr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Analyser avec le FOREm et </a:t>
            </a:r>
            <a:r>
              <a:rPr lang="fr-FR" sz="2000" i="1" dirty="0" err="1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Actiris</a:t>
            </a:r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fr-FR" sz="2000" i="1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View :</a:t>
            </a:r>
          </a:p>
          <a:p>
            <a:pPr marL="800100" lvl="1" indent="-342900">
              <a:buFont typeface="Wingdings" panose="05000000000000000000" pitchFamily="2" charset="2"/>
              <a:buChar char="ð"/>
            </a:pP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la contribution de la VDC à la lutte contre les pénuries :</a:t>
            </a:r>
            <a:endParaRPr lang="fr-FR" sz="2000" dirty="0">
              <a:solidFill>
                <a:schemeClr val="bg2">
                  <a:lumMod val="10000"/>
                </a:schemeClr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Nature de la pénurie (quantitative, qualitative…)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Taux de sortie vers l’emploi ? </a:t>
            </a:r>
            <a:endParaRPr lang="fr-FR" sz="1600" dirty="0">
              <a:solidFill>
                <a:schemeClr val="bg2">
                  <a:lumMod val="10000"/>
                </a:schemeClr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BE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Taux de couverture de la VDC sur les métiers en pénurie </a:t>
            </a:r>
          </a:p>
          <a:p>
            <a:pPr marL="800100" lvl="1" indent="-342900">
              <a:buFont typeface="Wingdings" panose="05000000000000000000" pitchFamily="2" charset="2"/>
              <a:buChar char="ð"/>
            </a:pP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et ses possibilités d’amélioration 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BE" sz="16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proposer plus systématiquement une VDC (dans le cadre des « coups de poing pénuries ») aux </a:t>
            </a:r>
            <a:r>
              <a:rPr lang="fr-FR" sz="16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chercheurs d’emploi positionnés sur les métiers en pénurie ;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Identification de nouvelles offres pertinentes à développer</a:t>
            </a:r>
            <a:r>
              <a:rPr lang="fr-FR" sz="16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fr-BE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etc.</a:t>
            </a:r>
            <a:endParaRPr lang="fr-FR" sz="1600" dirty="0">
              <a:solidFill>
                <a:schemeClr val="bg2">
                  <a:lumMod val="10000"/>
                </a:schemeClr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Envisager des parcours complétant l’acquisition des compétences validées par la formation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FR" sz="2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Intégrer les priorités DPR wallonnes dans les outils de VDC (développer le 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métier de </a:t>
            </a:r>
            <a:r>
              <a:rPr lang="fr-FR" sz="20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Tuteur(trice)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pour soutenir la formation en </a:t>
            </a:r>
            <a:r>
              <a:rPr lang="fr-FR" sz="2000" u="sng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entreprises</a:t>
            </a:r>
            <a:r>
              <a:rPr lang="fr-FR" sz="2000" u="sng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dans les métiers en pénurie ;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priorités dans les 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conventions sectorielles/SFMQ/</a:t>
            </a:r>
            <a:r>
              <a:rPr lang="fr-FR" sz="2000" dirty="0">
                <a:solidFill>
                  <a:schemeClr val="bg2">
                    <a:lumMod val="1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CVDC…)</a:t>
            </a:r>
          </a:p>
          <a:p>
            <a:endParaRPr lang="fr-FR" sz="2000" dirty="0">
              <a:solidFill>
                <a:schemeClr val="bg2">
                  <a:lumMod val="10000"/>
                </a:schemeClr>
              </a:solidFill>
              <a:effectLst/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2C02C75-046A-E4D4-117D-E8F8D812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16" y="1"/>
            <a:ext cx="9495596" cy="914400"/>
          </a:xfrm>
        </p:spPr>
        <p:txBody>
          <a:bodyPr>
            <a:normAutofit/>
          </a:bodyPr>
          <a:lstStyle/>
          <a:p>
            <a:r>
              <a:rPr lang="fr-BE" sz="3000" b="1" dirty="0"/>
              <a:t>Perspectives / propositions </a:t>
            </a:r>
          </a:p>
        </p:txBody>
      </p:sp>
    </p:spTree>
    <p:extLst>
      <p:ext uri="{BB962C8B-B14F-4D97-AF65-F5344CB8AC3E}">
        <p14:creationId xmlns:p14="http://schemas.microsoft.com/office/powerpoint/2010/main" val="3440194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64051-8591-F255-06DD-783064D8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Merci pour votre attention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FF96D7-6760-EFF8-799F-236DE6EFE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207FE3-1FCA-4523-FD7E-826293D45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539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8CA194-6349-AC10-CF2B-14B8D317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Sources et méthodologie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9FDFAC-7250-126A-A484-112DBD955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077"/>
            <a:ext cx="10515600" cy="4351338"/>
          </a:xfrm>
        </p:spPr>
        <p:txBody>
          <a:bodyPr>
            <a:normAutofit/>
          </a:bodyPr>
          <a:lstStyle/>
          <a:p>
            <a:pPr marR="2000" lvl="1">
              <a:buFont typeface="Wingdings" panose="05000000000000000000" pitchFamily="2" charset="2"/>
              <a:buChar char="ð"/>
            </a:pPr>
            <a:endParaRPr lang="fr-BE" sz="1400" u="sng" dirty="0">
              <a:solidFill>
                <a:srgbClr val="467886"/>
              </a:solidFill>
              <a:effectLst/>
              <a:latin typeface="+mj-lt"/>
              <a:ea typeface="Times New Roman" panose="02020603050405020304" pitchFamily="18" charset="0"/>
              <a:cs typeface="Aptos" panose="020B0004020202020204" pitchFamily="34" charset="0"/>
              <a:hlinkClick r:id="rId2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fr-BE" sz="2000" b="1" i="1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FOREM</a:t>
            </a:r>
            <a:r>
              <a:rPr lang="fr-BE" sz="2000" i="1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fr-BE" sz="2000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: 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fr-BE" sz="2000" dirty="0">
              <a:effectLst/>
              <a:latin typeface="+mj-lt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1">
              <a:buFont typeface="Wingdings" panose="05000000000000000000" pitchFamily="2" charset="2"/>
              <a:buChar char="ð"/>
            </a:pPr>
            <a:r>
              <a:rPr lang="fr-BE" sz="1800" u="sng" dirty="0">
                <a:solidFill>
                  <a:srgbClr val="467886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Liste 2024 des métiers/fonctions critiques et en pénurie en Wallonie</a:t>
            </a:r>
            <a:r>
              <a:rPr lang="fr-BE" sz="1800" u="sng" dirty="0">
                <a:solidFill>
                  <a:srgbClr val="467886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r>
              <a:rPr lang="fr-BE" sz="1800" u="sng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juillet 2024</a:t>
            </a:r>
            <a:endParaRPr lang="fr-BE" sz="1800" u="sng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  <a:cs typeface="Aptos" panose="020B0004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Font typeface="Wingdings" panose="05000000000000000000" pitchFamily="2" charset="2"/>
              <a:buChar char="ð"/>
            </a:pPr>
            <a:r>
              <a:rPr lang="fr-BE" sz="1800" u="sng" dirty="0">
                <a:solidFill>
                  <a:srgbClr val="0563C1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Difficultés et opportunités de recrutement Métiers / fonctions critiques et en pénurie en Wallonie. </a:t>
            </a:r>
            <a:r>
              <a:rPr lang="fr-BE" sz="1800" u="sng" dirty="0">
                <a:solidFill>
                  <a:srgbClr val="0563C1"/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Liste 2024, a</a:t>
            </a:r>
            <a:r>
              <a:rPr lang="fr-BE" sz="1800" u="sng" dirty="0">
                <a:solidFill>
                  <a:srgbClr val="0563C1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 2024</a:t>
            </a:r>
          </a:p>
          <a:p>
            <a:pPr lvl="1">
              <a:buFont typeface="Wingdings" panose="05000000000000000000" pitchFamily="2" charset="2"/>
              <a:buChar char="ð"/>
            </a:pPr>
            <a:r>
              <a:rPr lang="fr-BE" sz="1800" dirty="0"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Dénominations associées : </a:t>
            </a:r>
            <a:r>
              <a:rPr lang="fr-BE" sz="1800" dirty="0">
                <a:solidFill>
                  <a:srgbClr val="46788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https://www.leforem.be/infos-metiers</a:t>
            </a:r>
            <a:r>
              <a:rPr lang="fr-BE" sz="1800" dirty="0">
                <a:solidFill>
                  <a:srgbClr val="46788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</a:p>
          <a:p>
            <a:pPr marL="0" lvl="0" indent="0">
              <a:buNone/>
            </a:pPr>
            <a:endParaRPr lang="fr-BE" sz="200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fr-BE" sz="2000" b="1" i="1" dirty="0" err="1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Actiris</a:t>
            </a:r>
            <a:r>
              <a:rPr lang="fr-BE" sz="2000" b="1" i="1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fr-BE" sz="2000" b="1" i="1" dirty="0"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/ View </a:t>
            </a:r>
            <a:r>
              <a:rPr lang="fr-BE" sz="2000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: 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fr-BE" sz="1200" b="0" i="0" u="none" strike="noStrike" baseline="0" dirty="0">
              <a:solidFill>
                <a:srgbClr val="000000"/>
              </a:solidFill>
              <a:latin typeface="Baton Turbo"/>
            </a:endParaRPr>
          </a:p>
          <a:p>
            <a:pPr lvl="1">
              <a:buFont typeface="Wingdings" panose="05000000000000000000" pitchFamily="2" charset="2"/>
              <a:buChar char="ð"/>
            </a:pPr>
            <a:r>
              <a:rPr lang="fr-BE" sz="180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fr-BE" sz="1800" i="0" u="none" strike="noStrike" baseline="0" dirty="0">
                <a:solidFill>
                  <a:srgbClr val="315AB3"/>
                </a:solidFill>
                <a:latin typeface="+mj-lt"/>
                <a:hlinkClick r:id="rId6"/>
              </a:rPr>
              <a:t>Liste des fonctions critiques, dont les métiers en pénurie, en 2023, </a:t>
            </a:r>
            <a:r>
              <a:rPr lang="fr-BE" sz="1800" i="0" u="none" strike="noStrike" baseline="0" dirty="0">
                <a:solidFill>
                  <a:srgbClr val="315AB3"/>
                </a:solidFill>
                <a:latin typeface="+mj-lt"/>
              </a:rPr>
              <a:t>juin 2024</a:t>
            </a:r>
            <a:endParaRPr lang="fr-BE" sz="180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R="2000" lvl="1">
              <a:buFont typeface="Wingdings" panose="05000000000000000000" pitchFamily="2" charset="2"/>
              <a:buChar char="ð"/>
            </a:pPr>
            <a:r>
              <a:rPr lang="fr-BE" sz="180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fr-BE" sz="1800" i="0" u="none" strike="noStrike" baseline="0" dirty="0">
                <a:solidFill>
                  <a:srgbClr val="0049B0"/>
                </a:solidFill>
                <a:latin typeface="+mj-lt"/>
                <a:hlinkClick r:id="rId2"/>
              </a:rPr>
              <a:t>L'analyse des fonctions critiques en Région de Bruxelles-Capitale</a:t>
            </a:r>
            <a:r>
              <a:rPr lang="fr-BE" sz="1800" i="0" u="none" strike="noStrike" baseline="0" dirty="0">
                <a:solidFill>
                  <a:srgbClr val="0049B0"/>
                </a:solidFill>
                <a:latin typeface="+mj-lt"/>
              </a:rPr>
              <a:t>, octobre 2024</a:t>
            </a:r>
          </a:p>
          <a:p>
            <a:pPr marL="685800" marR="200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ð"/>
              <a:tabLst/>
              <a:defRPr/>
            </a:pPr>
            <a:r>
              <a:rPr lang="fr-BE" sz="1800" dirty="0"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Dénominations associées :</a:t>
            </a:r>
            <a:r>
              <a: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srgbClr val="0049B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https://panorama.actiris.brussels/fr/accueil/ </a:t>
            </a:r>
          </a:p>
          <a:p>
            <a:pPr marL="0" indent="0">
              <a:buNone/>
            </a:pPr>
            <a:endParaRPr lang="fr-BE" sz="2000" dirty="0">
              <a:latin typeface="+mj-lt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44AC0D-2CAD-9F31-F3AE-E0727FB3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651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89474-9F5F-2B19-D359-4F3CEE329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7497"/>
            <a:ext cx="10515600" cy="811209"/>
          </a:xfrm>
        </p:spPr>
        <p:txBody>
          <a:bodyPr>
            <a:normAutofit/>
          </a:bodyPr>
          <a:lstStyle/>
          <a:p>
            <a:r>
              <a:rPr lang="fr-BE" sz="2000" b="1" dirty="0"/>
              <a:t>Listes 2024 des 52 métiers VDC en pénurie/critiques en Wallonie et/ou à Bruxelles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53633E-5588-AB70-6020-7E3C5A14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3</a:t>
            </a:fld>
            <a:endParaRPr lang="fr-BE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BE489D5-B841-0D3D-F65E-B22231B69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726561"/>
              </p:ext>
            </p:extLst>
          </p:nvPr>
        </p:nvGraphicFramePr>
        <p:xfrm>
          <a:off x="678788" y="743712"/>
          <a:ext cx="5417212" cy="5943600"/>
        </p:xfrm>
        <a:graphic>
          <a:graphicData uri="http://schemas.openxmlformats.org/drawingml/2006/table">
            <a:tbl>
              <a:tblPr/>
              <a:tblGrid>
                <a:gridCol w="5417212">
                  <a:extLst>
                    <a:ext uri="{9D8B030D-6E8A-4147-A177-3AD203B41FA5}">
                      <a16:colId xmlns:a16="http://schemas.microsoft.com/office/drawing/2014/main" val="1317812037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Accueillant(e) d'enfants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8082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Aide-comptable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59690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Aide-cuisinier(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ière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en collectivité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6153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Aide-ménager(ère)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24162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Aide-ménager(ère) social(e)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0702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Carreleur(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2002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Chef(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fe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partie froide chaude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4752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Coffreur(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001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5404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autonome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1732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manager(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750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Conducteur(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ligne de production en industrie alimentaire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74321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Conducteur(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d'engins de terrassement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7883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Conseiller(ère) en emploi et insertion professionnelle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1368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Couvreur(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573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Cuisinier(ère) travaillant seul(e)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795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Découpeur(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)-désosseur(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98563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Esthéticien(ne)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3443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Étancheur(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89212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Fontainier(ère)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53278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Formateur(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12719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Fossoyeur(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14825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Installateur(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électricien(ne)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9985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Installateur(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électricien(ne) résidentiel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13303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Maçon(ne)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9803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Mécanicien(ne) automaticien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45673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D0D03851-4984-E4FE-A00F-BB1B6FDFF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235103"/>
              </p:ext>
            </p:extLst>
          </p:nvPr>
        </p:nvGraphicFramePr>
        <p:xfrm>
          <a:off x="6542225" y="743712"/>
          <a:ext cx="5649775" cy="5943600"/>
        </p:xfrm>
        <a:graphic>
          <a:graphicData uri="http://schemas.openxmlformats.org/drawingml/2006/table">
            <a:tbl>
              <a:tblPr/>
              <a:tblGrid>
                <a:gridCol w="5649775">
                  <a:extLst>
                    <a:ext uri="{9D8B030D-6E8A-4147-A177-3AD203B41FA5}">
                      <a16:colId xmlns:a16="http://schemas.microsoft.com/office/drawing/2014/main" val="2526240972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Mécanicien(ne) d'entretien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70089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Mécanicien(ne) poids-lourds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56791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Mécanicien(ne) réparateur(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VP et VUL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11229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Monteur(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en chauffage et sanitaire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37558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Monteur(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frigoriste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3711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des industries chimiques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75538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en industrie alimentaire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8933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sur ligne industrielle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1483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Ouvrier(ère) boulanger(ère)-pâtissier(ère)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83457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Ouvrier(ère) polyvalent(e)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65394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Paveur(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16177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Peintre décorateur(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4132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Peintre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61163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Plafonneur(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)-cimentier(ère)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80600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Poseur(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fermetures menuisées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985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Premier(ère) chef(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fe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rang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47031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Premier(ère) commis de cuisine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7344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Préparateur(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viandes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81660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Réceptionniste en hôtellerie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99589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Serveur(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restaurant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2288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en installations électriques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5513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en ventilation mécanique contrôlée résidentielle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9303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frigoriste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3757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Tôlier(ère)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26060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Tuyauteur(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35257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Valet/Femme de chambre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87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53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83BBE-DE9F-F773-EAF5-7F0C31969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Les fonctions critiques et en pénurie en Wallonie et/ou à Bruxelles sur l’ensemble du dispositif de VDC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888747B-1A0A-6311-34B8-78EAE0261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246119"/>
              </p:ext>
            </p:extLst>
          </p:nvPr>
        </p:nvGraphicFramePr>
        <p:xfrm>
          <a:off x="625813" y="1923112"/>
          <a:ext cx="5029198" cy="1753746"/>
        </p:xfrm>
        <a:graphic>
          <a:graphicData uri="http://schemas.openxmlformats.org/drawingml/2006/table">
            <a:tbl>
              <a:tblPr/>
              <a:tblGrid>
                <a:gridCol w="3363487">
                  <a:extLst>
                    <a:ext uri="{9D8B030D-6E8A-4147-A177-3AD203B41FA5}">
                      <a16:colId xmlns:a16="http://schemas.microsoft.com/office/drawing/2014/main" val="2271011423"/>
                    </a:ext>
                  </a:extLst>
                </a:gridCol>
                <a:gridCol w="1665711">
                  <a:extLst>
                    <a:ext uri="{9D8B030D-6E8A-4147-A177-3AD203B41FA5}">
                      <a16:colId xmlns:a16="http://schemas.microsoft.com/office/drawing/2014/main" val="1936185641"/>
                    </a:ext>
                  </a:extLst>
                </a:gridCol>
              </a:tblGrid>
              <a:tr h="3636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BE" sz="2500" b="1" i="0" u="sng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Offre – catalogue </a:t>
                      </a:r>
                      <a:r>
                        <a:rPr lang="fr-BE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fr-B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(métiers approuvés par le CODI)</a:t>
                      </a:r>
                    </a:p>
                    <a:p>
                      <a:pPr algn="l" fontAlgn="b"/>
                      <a:endParaRPr lang="fr-BE" sz="1800" b="1" i="0" u="sng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BE" sz="1800" b="1" i="0" u="sng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309773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2685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Ensemble des métiers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049024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Fonctions critiques et en pénurie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89915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2E3E1E6-D6E7-BCC0-CD04-5F5F84896FA4}"/>
              </a:ext>
            </a:extLst>
          </p:cNvPr>
          <p:cNvSpPr txBox="1"/>
          <p:nvPr/>
        </p:nvSpPr>
        <p:spPr>
          <a:xfrm>
            <a:off x="5998464" y="2430363"/>
            <a:ext cx="591117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500" dirty="0">
                <a:solidFill>
                  <a:schemeClr val="bg2">
                    <a:lumMod val="10000"/>
                  </a:schemeClr>
                </a:solidFill>
              </a:rPr>
              <a:t>Les fonctions critiques et en pénurie en Wallonie et/ou à Bruxelles représentent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500" b="1" dirty="0">
                <a:solidFill>
                  <a:srgbClr val="0070C0"/>
                </a:solidFill>
              </a:rPr>
              <a:t>64 % du catalogue de VDC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531A11-205E-5CA8-5764-C5DF2C37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4</a:t>
            </a:fld>
            <a:endParaRPr lang="fr-BE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DF99E26-E25D-03BD-A660-A5005E837869}"/>
              </a:ext>
            </a:extLst>
          </p:cNvPr>
          <p:cNvSpPr txBox="1"/>
          <p:nvPr/>
        </p:nvSpPr>
        <p:spPr>
          <a:xfrm>
            <a:off x="735148" y="4338918"/>
            <a:ext cx="111744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fr-BE" sz="2800" b="1" dirty="0">
                <a:solidFill>
                  <a:srgbClr val="0070C0"/>
                </a:solidFill>
              </a:rPr>
              <a:t>Près de 2/3 du catalogue VDC </a:t>
            </a:r>
            <a:r>
              <a:rPr lang="fr-BE" sz="2800" dirty="0">
                <a:solidFill>
                  <a:schemeClr val="bg2">
                    <a:lumMod val="10000"/>
                  </a:schemeClr>
                </a:solidFill>
              </a:rPr>
              <a:t>est composé de fonctions critiques et en pénurie en Wallonie </a:t>
            </a:r>
            <a:r>
              <a:rPr lang="fr-BE" sz="2800" b="1" u="sng" dirty="0">
                <a:solidFill>
                  <a:schemeClr val="bg2">
                    <a:lumMod val="10000"/>
                  </a:schemeClr>
                </a:solidFill>
              </a:rPr>
              <a:t>et/ou </a:t>
            </a:r>
            <a:r>
              <a:rPr lang="fr-BE" sz="2800" dirty="0">
                <a:solidFill>
                  <a:schemeClr val="bg2">
                    <a:lumMod val="10000"/>
                  </a:schemeClr>
                </a:solidFill>
              </a:rPr>
              <a:t>à Bruxelles</a:t>
            </a:r>
          </a:p>
        </p:txBody>
      </p:sp>
    </p:spTree>
    <p:extLst>
      <p:ext uri="{BB962C8B-B14F-4D97-AF65-F5344CB8AC3E}">
        <p14:creationId xmlns:p14="http://schemas.microsoft.com/office/powerpoint/2010/main" val="257626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162B00-0591-300C-BFE5-4BC9A4247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Le taux d’offre active 2024 </a:t>
            </a:r>
            <a:br>
              <a:rPr lang="fr-BE" sz="3000" b="1" dirty="0"/>
            </a:br>
            <a:r>
              <a:rPr lang="fr-BE" sz="3000" b="1" dirty="0"/>
              <a:t>des métiers en pénurie/fonctions critiques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965743E9-25E2-3B40-D4A1-7FABB3D65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169040"/>
              </p:ext>
            </p:extLst>
          </p:nvPr>
        </p:nvGraphicFramePr>
        <p:xfrm>
          <a:off x="838200" y="1875367"/>
          <a:ext cx="7654727" cy="2758410"/>
        </p:xfrm>
        <a:graphic>
          <a:graphicData uri="http://schemas.openxmlformats.org/drawingml/2006/table">
            <a:tbl>
              <a:tblPr/>
              <a:tblGrid>
                <a:gridCol w="1926336">
                  <a:extLst>
                    <a:ext uri="{9D8B030D-6E8A-4147-A177-3AD203B41FA5}">
                      <a16:colId xmlns:a16="http://schemas.microsoft.com/office/drawing/2014/main" val="1424492326"/>
                    </a:ext>
                  </a:extLst>
                </a:gridCol>
                <a:gridCol w="1941911">
                  <a:extLst>
                    <a:ext uri="{9D8B030D-6E8A-4147-A177-3AD203B41FA5}">
                      <a16:colId xmlns:a16="http://schemas.microsoft.com/office/drawing/2014/main" val="161221771"/>
                    </a:ext>
                  </a:extLst>
                </a:gridCol>
                <a:gridCol w="2262226">
                  <a:extLst>
                    <a:ext uri="{9D8B030D-6E8A-4147-A177-3AD203B41FA5}">
                      <a16:colId xmlns:a16="http://schemas.microsoft.com/office/drawing/2014/main" val="1606136861"/>
                    </a:ext>
                  </a:extLst>
                </a:gridCol>
                <a:gridCol w="1524254">
                  <a:extLst>
                    <a:ext uri="{9D8B030D-6E8A-4147-A177-3AD203B41FA5}">
                      <a16:colId xmlns:a16="http://schemas.microsoft.com/office/drawing/2014/main" val="2404433595"/>
                    </a:ext>
                  </a:extLst>
                </a:gridCol>
              </a:tblGrid>
              <a:tr h="45718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Fonctions critiques et en pénurie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Oui</a:t>
                      </a:r>
                    </a:p>
                    <a:p>
                      <a:pPr algn="ctr" fontAlgn="b"/>
                      <a:endParaRPr lang="fr-B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Catalogue VDC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46244"/>
                  </a:ext>
                </a:extLst>
              </a:tr>
              <a:tr h="457185"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067745"/>
                  </a:ext>
                </a:extLst>
              </a:tr>
              <a:tr h="457185"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Actifs </a:t>
                      </a:r>
                      <a:r>
                        <a:rPr lang="fr-BE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(au moins une épreuve en 2024)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944149"/>
                  </a:ext>
                </a:extLst>
              </a:tr>
              <a:tr h="457185"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Taux d'activité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73 %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974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314BC7-94C5-7AAB-8ED5-6C69FE4E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5</a:t>
            </a:fld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1863B88-BAEC-566A-EB68-BBBD81BE58B0}"/>
              </a:ext>
            </a:extLst>
          </p:cNvPr>
          <p:cNvSpPr txBox="1"/>
          <p:nvPr/>
        </p:nvSpPr>
        <p:spPr>
          <a:xfrm>
            <a:off x="455749" y="4848273"/>
            <a:ext cx="11526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BE" sz="2400" b="1" dirty="0">
                <a:solidFill>
                  <a:schemeClr val="bg2">
                    <a:lumMod val="10000"/>
                  </a:schemeClr>
                </a:solidFill>
              </a:rPr>
              <a:t>métiers en pénurie/fonctions critiques présentent un </a:t>
            </a:r>
            <a:r>
              <a:rPr lang="fr-BE" sz="2400" b="1" u="sng" dirty="0">
                <a:solidFill>
                  <a:srgbClr val="0070C0"/>
                </a:solidFill>
              </a:rPr>
              <a:t>taux de mise en œuvre (73%), plus important </a:t>
            </a:r>
            <a:r>
              <a:rPr lang="fr-BE" sz="2400" dirty="0">
                <a:solidFill>
                  <a:schemeClr val="bg2">
                    <a:lumMod val="10000"/>
                  </a:schemeClr>
                </a:solidFill>
              </a:rPr>
              <a:t>que les métiers qui ne sont pas en pénurie/critiques.</a:t>
            </a:r>
          </a:p>
        </p:txBody>
      </p:sp>
    </p:spTree>
    <p:extLst>
      <p:ext uri="{BB962C8B-B14F-4D97-AF65-F5344CB8AC3E}">
        <p14:creationId xmlns:p14="http://schemas.microsoft.com/office/powerpoint/2010/main" val="34166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8D05A-33F1-42AA-C1A1-6DBDB42C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94" y="130616"/>
            <a:ext cx="10515600" cy="1325563"/>
          </a:xfrm>
        </p:spPr>
        <p:txBody>
          <a:bodyPr>
            <a:normAutofit/>
          </a:bodyPr>
          <a:lstStyle/>
          <a:p>
            <a:r>
              <a:rPr lang="fr-BE" sz="2500" b="1" dirty="0"/>
              <a:t>Les 14 métiers en pénurie/fonctions critiques qui ne sont pas mis en œuvre en 2024</a:t>
            </a:r>
            <a:br>
              <a:rPr lang="fr-BE" sz="2500" b="1" dirty="0"/>
            </a:br>
            <a:endParaRPr lang="fr-BE" sz="2500" b="1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ED704F9-A602-B386-67BB-3FD8488FA1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333637"/>
              </p:ext>
            </p:extLst>
          </p:nvPr>
        </p:nvGraphicFramePr>
        <p:xfrm>
          <a:off x="472517" y="933246"/>
          <a:ext cx="7380000" cy="4631786"/>
        </p:xfrm>
        <a:graphic>
          <a:graphicData uri="http://schemas.openxmlformats.org/drawingml/2006/table">
            <a:tbl>
              <a:tblPr/>
              <a:tblGrid>
                <a:gridCol w="5040000">
                  <a:extLst>
                    <a:ext uri="{9D8B030D-6E8A-4147-A177-3AD203B41FA5}">
                      <a16:colId xmlns:a16="http://schemas.microsoft.com/office/drawing/2014/main" val="15317516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8451241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1475367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7539075"/>
                    </a:ext>
                  </a:extLst>
                </a:gridCol>
              </a:tblGrid>
              <a:tr h="447842">
                <a:tc>
                  <a:txBody>
                    <a:bodyPr/>
                    <a:lstStyle/>
                    <a:p>
                      <a:pPr algn="l" fontAlgn="ctr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BE" sz="15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Statut en 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5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Type de pénurie/criticité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5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96944"/>
                  </a:ext>
                </a:extLst>
              </a:tr>
              <a:tr h="447842">
                <a:tc>
                  <a:txBody>
                    <a:bodyPr/>
                    <a:lstStyle/>
                    <a:p>
                      <a:pPr algn="l" fontAlgn="ctr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5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Quanti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5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Quali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631670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Coffreur(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278909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Coiffeur(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 manageur(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786528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Conducteur(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 de ligne de production en industrie alimentaire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413684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en industrie alimentaire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80108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Premier(ère) commis de cuisine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504201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en ventilation mécanique contrôlée résidentielle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696946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Tuyauteur(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 industriel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860998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Valet/Femme de chambre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678680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 Aide-ménager(ère) social(e)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Non Agréé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444970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 Chef(</a:t>
                      </a:r>
                      <a:r>
                        <a:rPr lang="fr-BE" sz="1500" b="0" i="0" u="none" strike="noStrike" dirty="0" err="1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fe</a:t>
                      </a:r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) de partie froide chaude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Non 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526338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Étancheur(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Non 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16765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 Formateur(</a:t>
                      </a:r>
                      <a:r>
                        <a:rPr lang="fr-BE" sz="1500" b="0" i="0" u="none" strike="noStrike" dirty="0" err="1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Non 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5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859384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Mécanicien(ne) poids-lourds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Non 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566752"/>
                  </a:ext>
                </a:extLst>
              </a:tr>
              <a:tr h="266196">
                <a:tc>
                  <a:txBody>
                    <a:bodyPr/>
                    <a:lstStyle/>
                    <a:p>
                      <a:pPr algn="l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des industries chimiques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Non Agréé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500" b="0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494116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A617EC-1DCF-5C07-F554-2B643174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6</a:t>
            </a:fld>
            <a:endParaRPr lang="fr-BE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F032E37-4702-1D88-1B11-5E66815F547D}"/>
              </a:ext>
            </a:extLst>
          </p:cNvPr>
          <p:cNvSpPr txBox="1"/>
          <p:nvPr/>
        </p:nvSpPr>
        <p:spPr>
          <a:xfrm>
            <a:off x="7912094" y="1456179"/>
            <a:ext cx="43404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u="sng" dirty="0">
                <a:solidFill>
                  <a:schemeClr val="bg2">
                    <a:lumMod val="10000"/>
                  </a:schemeClr>
                </a:solidFill>
              </a:rPr>
              <a:t>14 métiers ne sont pas mis en œuvre</a:t>
            </a: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8 sont agréés dont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3 en pénurie/criticité quantitative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4 en pénurie/criticité qualitative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1 en pénurie/criticité </a:t>
            </a:r>
            <a:r>
              <a:rPr lang="fr-BE" dirty="0" err="1">
                <a:solidFill>
                  <a:schemeClr val="bg2">
                    <a:lumMod val="10000"/>
                  </a:schemeClr>
                </a:solidFill>
              </a:rPr>
              <a:t>quali</a:t>
            </a: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 et quantitative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6 métiers ne sont pas agréés dont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3 récents en cours d’agrément en 2025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solidFill>
                  <a:schemeClr val="bg2">
                    <a:lumMod val="10000"/>
                  </a:schemeClr>
                </a:solidFill>
              </a:rPr>
              <a:t>3 de longue durée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9D8338A-C9F2-B12C-F09B-5872C1642A59}"/>
              </a:ext>
            </a:extLst>
          </p:cNvPr>
          <p:cNvSpPr txBox="1"/>
          <p:nvPr/>
        </p:nvSpPr>
        <p:spPr>
          <a:xfrm>
            <a:off x="532094" y="5849437"/>
            <a:ext cx="11526773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sz="25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11 métiers en pénurie de l’offre VDC devront être analysés de manière + approfondie</a:t>
            </a:r>
          </a:p>
          <a:p>
            <a:endParaRPr lang="fr-BE" sz="25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0BC1E-B38C-55D1-5172-2067B376E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109A8-BB31-A48A-67EE-D6574A09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520" y="379214"/>
            <a:ext cx="10515600" cy="1325563"/>
          </a:xfrm>
        </p:spPr>
        <p:txBody>
          <a:bodyPr>
            <a:normAutofit/>
          </a:bodyPr>
          <a:lstStyle/>
          <a:p>
            <a:r>
              <a:rPr lang="fr-BE" sz="3000" b="1" dirty="0"/>
              <a:t>Les épreuves organisées pour des fonctions critiques et en pénurie sur l’ensemble du dispositif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F73B7192-F50F-4677-91D5-7B6F93056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154087"/>
              </p:ext>
            </p:extLst>
          </p:nvPr>
        </p:nvGraphicFramePr>
        <p:xfrm>
          <a:off x="398033" y="1943419"/>
          <a:ext cx="4734799" cy="1534135"/>
        </p:xfrm>
        <a:graphic>
          <a:graphicData uri="http://schemas.openxmlformats.org/drawingml/2006/table">
            <a:tbl>
              <a:tblPr/>
              <a:tblGrid>
                <a:gridCol w="3270325">
                  <a:extLst>
                    <a:ext uri="{9D8B030D-6E8A-4147-A177-3AD203B41FA5}">
                      <a16:colId xmlns:a16="http://schemas.microsoft.com/office/drawing/2014/main" val="2271011423"/>
                    </a:ext>
                  </a:extLst>
                </a:gridCol>
                <a:gridCol w="1464474">
                  <a:extLst>
                    <a:ext uri="{9D8B030D-6E8A-4147-A177-3AD203B41FA5}">
                      <a16:colId xmlns:a16="http://schemas.microsoft.com/office/drawing/2014/main" val="1936185641"/>
                    </a:ext>
                  </a:extLst>
                </a:gridCol>
              </a:tblGrid>
              <a:tr h="250849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Épreuves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094463"/>
                  </a:ext>
                </a:extLst>
              </a:tr>
              <a:tr h="250849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551807"/>
                  </a:ext>
                </a:extLst>
              </a:tr>
              <a:tr h="397239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Activité globale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4.963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190905"/>
                  </a:ext>
                </a:extLst>
              </a:tr>
              <a:tr h="5730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r>
                        <a:rPr lang="fr-BE" sz="18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Fonctions critiques et en pénurie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70C0"/>
                          </a:solidFill>
                          <a:effectLst/>
                          <a:latin typeface="Aptos Narrow" panose="020B0004020202020204" pitchFamily="34" charset="0"/>
                        </a:rPr>
                        <a:t>2.552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21387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E8F591C2-7C8E-F4FA-4235-C12B700BF2B5}"/>
              </a:ext>
            </a:extLst>
          </p:cNvPr>
          <p:cNvSpPr txBox="1"/>
          <p:nvPr/>
        </p:nvSpPr>
        <p:spPr>
          <a:xfrm>
            <a:off x="5573895" y="2283588"/>
            <a:ext cx="6495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>
                <a:solidFill>
                  <a:schemeClr val="bg2">
                    <a:lumMod val="10000"/>
                  </a:schemeClr>
                </a:solidFill>
              </a:rPr>
              <a:t>Épreuves des métiers en pénurie/fonctions critiques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400" b="1" dirty="0">
                <a:solidFill>
                  <a:srgbClr val="0070C0"/>
                </a:solidFill>
              </a:rPr>
              <a:t>51 % des épreuves totales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B7233F-5B1E-7839-CC64-8B727F23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7</a:t>
            </a:fld>
            <a:endParaRPr lang="fr-BE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4848711-0D6E-F139-81FC-230699314817}"/>
              </a:ext>
            </a:extLst>
          </p:cNvPr>
          <p:cNvSpPr txBox="1"/>
          <p:nvPr/>
        </p:nvSpPr>
        <p:spPr>
          <a:xfrm>
            <a:off x="235226" y="4056365"/>
            <a:ext cx="11526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BE" sz="2800" b="1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Un peu plus de la moitié de la totalité des épreuves de VDC </a:t>
            </a:r>
            <a:r>
              <a:rPr lang="fr-BE" sz="2800" dirty="0">
                <a:solidFill>
                  <a:schemeClr val="bg2">
                    <a:lumMod val="10000"/>
                  </a:schemeClr>
                </a:solidFill>
                <a:sym typeface="Wingdings" panose="05000000000000000000" pitchFamily="2" charset="2"/>
              </a:rPr>
              <a:t>porte sur des métiers en pénurie/fonctions critiques</a:t>
            </a:r>
            <a:endParaRPr lang="fr-BE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2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F84BF9-22BE-ACD7-BD25-ABC6D6FD0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F6369-2588-0F5A-8375-5DF47EC4C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7154"/>
            <a:ext cx="10515600" cy="1325563"/>
          </a:xfrm>
        </p:spPr>
        <p:txBody>
          <a:bodyPr>
            <a:normAutofit/>
          </a:bodyPr>
          <a:lstStyle/>
          <a:p>
            <a:r>
              <a:rPr lang="fr-BE" sz="2500" b="1" dirty="0"/>
              <a:t>Listes 2024 des 47 métiers VDC en pénurie/fonctions critiques en Wallonie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6FEF56-E82F-C45A-137A-1779156A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8</a:t>
            </a:fld>
            <a:endParaRPr lang="fr-BE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437D2D1-CCC9-4E81-5B59-33D8DB49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88970"/>
              </p:ext>
            </p:extLst>
          </p:nvPr>
        </p:nvGraphicFramePr>
        <p:xfrm>
          <a:off x="738006" y="1006475"/>
          <a:ext cx="5686790" cy="571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6790">
                  <a:extLst>
                    <a:ext uri="{9D8B030D-6E8A-4147-A177-3AD203B41FA5}">
                      <a16:colId xmlns:a16="http://schemas.microsoft.com/office/drawing/2014/main" val="2853166135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Accueillant(e) d'enfants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96528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Aide-comptable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53066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Aide-cuisinier(</a:t>
                      </a:r>
                      <a:r>
                        <a:rPr lang="fr-BE" sz="1500" u="none" strike="noStrike" dirty="0" err="1">
                          <a:effectLst/>
                        </a:rPr>
                        <a:t>ière</a:t>
                      </a:r>
                      <a:r>
                        <a:rPr lang="fr-BE" sz="1500" u="none" strike="noStrike" dirty="0">
                          <a:effectLst/>
                        </a:rPr>
                        <a:t>) en collectivité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340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Aide-ménager(ère)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650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Aide-ménager(ère) social(e)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9401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Carreleur(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76965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Coffreur(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2593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Coiffeur(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55812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Coiffeur(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 autonome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183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Coiffeur(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 manager(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25924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Conducteur(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de ligne de production en industrie alimentaire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25407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Conducteur(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d'engins de terrassement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636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Couvreur(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99160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Cuisinier(ère) travaillant seul(e)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89039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Découpeur(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)-désosseur(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817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Esthéticien(ne)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307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Fontainier(ère)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0240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Fossoyeur(</a:t>
                      </a:r>
                      <a:r>
                        <a:rPr lang="fr-BE" sz="1500" u="none" strike="noStrike" dirty="0" err="1">
                          <a:effectLst/>
                        </a:rPr>
                        <a:t>euse</a:t>
                      </a:r>
                      <a:r>
                        <a:rPr lang="fr-BE" sz="1500" u="none" strike="noStrike" dirty="0">
                          <a:effectLst/>
                        </a:rPr>
                        <a:t>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0055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Installateur(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électricien(ne) industriel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61156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Installateur(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électricien(ne) résidentiel 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7743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Maçon(ne)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6732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Mécanicien(ne) automaticien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08537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Mécanicien(ne) d'entretien industriel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9953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Mécanicien(ne) poids-lourds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1544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u="none" strike="noStrike" dirty="0">
                          <a:effectLst/>
                        </a:rPr>
                        <a:t> Mécanicien(ne) réparateur(</a:t>
                      </a:r>
                      <a:r>
                        <a:rPr lang="fr-BE" sz="1500" u="none" strike="noStrike" dirty="0" err="1">
                          <a:effectLst/>
                        </a:rPr>
                        <a:t>rice</a:t>
                      </a:r>
                      <a:r>
                        <a:rPr lang="fr-BE" sz="1500" u="none" strike="noStrike" dirty="0">
                          <a:effectLst/>
                        </a:rPr>
                        <a:t>) des VP et VUL</a:t>
                      </a:r>
                      <a:endParaRPr lang="fr-BE" sz="1500" b="0" i="0" u="none" strike="noStrike" dirty="0">
                        <a:solidFill>
                          <a:srgbClr val="595959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7794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53394D10-CE95-656F-9F91-F08C696A7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99139"/>
              </p:ext>
            </p:extLst>
          </p:nvPr>
        </p:nvGraphicFramePr>
        <p:xfrm>
          <a:off x="6685788" y="1383124"/>
          <a:ext cx="5257800" cy="50292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4000799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Monteur(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en chauffage et sanitaire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335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Monteur(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frigoriste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7307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des industries chimiques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7541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en industrie alimentaire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305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Opérateur(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production sur ligne industrielle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623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Ouvrier(ère) boulanger(ère)-pâtissier(ère)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8564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Paveur(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032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Peintre décorateur(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38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Peintre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4021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Plafonneur(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)-cimentier(ère)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75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Poseur(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fermetures menuisées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6703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Premier(ère) chef(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fe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rang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811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Premier(ère) commis de cuisine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5872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Préparateur(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rice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de viandes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317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Réceptionniste en hôtellerie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265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Serveur(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restaurant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692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en installations électriques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8834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en ventilation mécanique contrôlée résidentielle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937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Technicien(ne) frigoriste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3603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Tôlier(ère) industriel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688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Tuyauteur(</a:t>
                      </a:r>
                      <a:r>
                        <a:rPr lang="fr-BE" sz="15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euse</a:t>
                      </a:r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) industriel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8325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fr-BE" sz="1500" b="0" i="0" u="none" strike="noStrike" dirty="0">
                          <a:solidFill>
                            <a:srgbClr val="595959"/>
                          </a:solidFill>
                          <a:effectLst/>
                          <a:latin typeface="Aptos Narrow" panose="020B0004020202020204" pitchFamily="34" charset="0"/>
                        </a:rPr>
                        <a:t> Valet/Femme de chambre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50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10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BE953-DF28-6EC8-2BE2-80428065A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33674-CA18-A3D6-ED3E-89C7625D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000" b="1" dirty="0"/>
              <a:t>Les métiers en pénurie/fonctions critiques en Wallonie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EDE360E7-398C-76EB-C192-E1B0B54752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484284"/>
              </p:ext>
            </p:extLst>
          </p:nvPr>
        </p:nvGraphicFramePr>
        <p:xfrm>
          <a:off x="1062326" y="1660871"/>
          <a:ext cx="3738704" cy="3636020"/>
        </p:xfrm>
        <a:graphic>
          <a:graphicData uri="http://schemas.openxmlformats.org/drawingml/2006/table">
            <a:tbl>
              <a:tblPr/>
              <a:tblGrid>
                <a:gridCol w="2443734">
                  <a:extLst>
                    <a:ext uri="{9D8B030D-6E8A-4147-A177-3AD203B41FA5}">
                      <a16:colId xmlns:a16="http://schemas.microsoft.com/office/drawing/2014/main" val="2271011423"/>
                    </a:ext>
                  </a:extLst>
                </a:gridCol>
                <a:gridCol w="1294970">
                  <a:extLst>
                    <a:ext uri="{9D8B030D-6E8A-4147-A177-3AD203B41FA5}">
                      <a16:colId xmlns:a16="http://schemas.microsoft.com/office/drawing/2014/main" val="1936185641"/>
                    </a:ext>
                  </a:extLst>
                </a:gridCol>
              </a:tblGrid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309773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2685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Métiers dans le catalogue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049024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Métiers en pénurie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48991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Métiers en pénuries actifs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98580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65934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Épreuves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094463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endParaRPr lang="fr-BE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551807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En Wallonie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3.805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190905"/>
                  </a:ext>
                </a:extLst>
              </a:tr>
              <a:tr h="363602">
                <a:tc>
                  <a:txBody>
                    <a:bodyPr/>
                    <a:lstStyle/>
                    <a:p>
                      <a:pPr algn="l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Métiers en pénuries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2.058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21387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C718866-8CA7-543F-6936-5B90768DECB9}"/>
              </a:ext>
            </a:extLst>
          </p:cNvPr>
          <p:cNvSpPr txBox="1"/>
          <p:nvPr/>
        </p:nvSpPr>
        <p:spPr>
          <a:xfrm>
            <a:off x="5321731" y="1904302"/>
            <a:ext cx="61474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Métiers du catalogue en pénurie/critiques en 2024 :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b="1" dirty="0">
                <a:solidFill>
                  <a:srgbClr val="0070C0"/>
                </a:solidFill>
              </a:rPr>
              <a:t>58 % du catalogue</a:t>
            </a:r>
          </a:p>
          <a:p>
            <a:pPr marL="285750" indent="-285750">
              <a:buFontTx/>
              <a:buChar char="-"/>
            </a:pPr>
            <a:endParaRPr lang="fr-BE" sz="2000" dirty="0"/>
          </a:p>
          <a:p>
            <a:r>
              <a:rPr lang="fr-BE" sz="2000" dirty="0"/>
              <a:t>Métiers en pénurie/critiques actifs en Wallonie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b="1" dirty="0">
                <a:solidFill>
                  <a:srgbClr val="0070C0"/>
                </a:solidFill>
              </a:rPr>
              <a:t>Près de 77 % des métiers en pénurie/critiques</a:t>
            </a:r>
          </a:p>
          <a:p>
            <a:pPr marL="285750" indent="-285750">
              <a:buFontTx/>
              <a:buChar char="-"/>
            </a:pPr>
            <a:endParaRPr lang="fr-BE" sz="2000" dirty="0"/>
          </a:p>
          <a:p>
            <a:endParaRPr lang="fr-BE" sz="2000" dirty="0"/>
          </a:p>
          <a:p>
            <a:endParaRPr lang="fr-BE" sz="2000" dirty="0"/>
          </a:p>
          <a:p>
            <a:r>
              <a:rPr lang="fr-BE" sz="2000" dirty="0"/>
              <a:t>Epreuves réalisées pour des métiers en pénurie/critiques en Wallonie en 2024 : </a:t>
            </a:r>
          </a:p>
          <a:p>
            <a:pPr marL="342900" indent="-342900">
              <a:buFont typeface="Wingdings" panose="05000000000000000000" pitchFamily="2" charset="2"/>
              <a:buChar char="ð"/>
            </a:pPr>
            <a:r>
              <a:rPr lang="fr-BE" sz="2000" b="1" dirty="0">
                <a:solidFill>
                  <a:srgbClr val="0070C0"/>
                </a:solidFill>
              </a:rPr>
              <a:t>54 % de l’activité wallonne (des épreuves)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4CC71E2-57C4-993E-878F-6FD57DAC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178D-EE13-4A0E-B377-28CCC5959386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7032729"/>
      </p:ext>
    </p:extLst>
  </p:cSld>
  <p:clrMapOvr>
    <a:masterClrMapping/>
  </p:clrMapOvr>
</p:sld>
</file>

<file path=ppt/theme/theme1.xml><?xml version="1.0" encoding="utf-8"?>
<a:theme xmlns:a="http://schemas.openxmlformats.org/drawingml/2006/main" name="CVDC PowerPoint">
  <a:themeElements>
    <a:clrScheme name="CVDC">
      <a:dk1>
        <a:srgbClr val="595959"/>
      </a:dk1>
      <a:lt1>
        <a:sysClr val="window" lastClr="FFFFFF"/>
      </a:lt1>
      <a:dk2>
        <a:srgbClr val="44546A"/>
      </a:dk2>
      <a:lt2>
        <a:srgbClr val="E7E6E6"/>
      </a:lt2>
      <a:accent1>
        <a:srgbClr val="CE7F8E"/>
      </a:accent1>
      <a:accent2>
        <a:srgbClr val="A50343"/>
      </a:accent2>
      <a:accent3>
        <a:srgbClr val="FAB02E"/>
      </a:accent3>
      <a:accent4>
        <a:srgbClr val="7089C5"/>
      </a:accent4>
      <a:accent5>
        <a:srgbClr val="AAB5DD"/>
      </a:accent5>
      <a:accent6>
        <a:srgbClr val="E8EDF5"/>
      </a:accent6>
      <a:hlink>
        <a:srgbClr val="0563C1"/>
      </a:hlink>
      <a:folHlink>
        <a:srgbClr val="954F72"/>
      </a:folHlink>
    </a:clrScheme>
    <a:fontScheme name="CVDC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VDC PowerPoint" id="{39E798D6-1AE7-44F5-9F2D-649BC0FA36BA}" vid="{0DAA7AD1-B6A6-4C39-948D-EFC00665FF3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CVDC PowerPoint</Template>
  <TotalTime>1730</TotalTime>
  <Words>2263</Words>
  <Application>Microsoft Office PowerPoint</Application>
  <PresentationFormat>Grand écran</PresentationFormat>
  <Paragraphs>397</Paragraphs>
  <Slides>17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Aptos</vt:lpstr>
      <vt:lpstr>Aptos Narrow</vt:lpstr>
      <vt:lpstr>Arial</vt:lpstr>
      <vt:lpstr>Arial Narrow</vt:lpstr>
      <vt:lpstr>Baton Turbo</vt:lpstr>
      <vt:lpstr>Calibri</vt:lpstr>
      <vt:lpstr>Wingdings</vt:lpstr>
      <vt:lpstr>CVDC PowerPoint</vt:lpstr>
      <vt:lpstr> Croisement entre : Offre VDC / Fonctions critiques et en pénurie </vt:lpstr>
      <vt:lpstr>Sources et méthodologie</vt:lpstr>
      <vt:lpstr>Listes 2024 des 52 métiers VDC en pénurie/critiques en Wallonie et/ou à Bruxelles</vt:lpstr>
      <vt:lpstr>Les fonctions critiques et en pénurie en Wallonie et/ou à Bruxelles sur l’ensemble du dispositif de VDC</vt:lpstr>
      <vt:lpstr>Le taux d’offre active 2024  des métiers en pénurie/fonctions critiques</vt:lpstr>
      <vt:lpstr>Les 14 métiers en pénurie/fonctions critiques qui ne sont pas mis en œuvre en 2024 </vt:lpstr>
      <vt:lpstr>Les épreuves organisées pour des fonctions critiques et en pénurie sur l’ensemble du dispositif</vt:lpstr>
      <vt:lpstr>Listes 2024 des 47 métiers VDC en pénurie/fonctions critiques en Wallonie</vt:lpstr>
      <vt:lpstr>Les métiers en pénurie/fonctions critiques en Wallonie</vt:lpstr>
      <vt:lpstr>Listes 2024 des 26 métiers VDC en pénurie/fonctions critiques à Bruxelles</vt:lpstr>
      <vt:lpstr>Les métiers en pénurie/fonctions critiques à Bruxelles</vt:lpstr>
      <vt:lpstr>Spécificités régionales 2024</vt:lpstr>
      <vt:lpstr>Profil des candidats : Genre</vt:lpstr>
      <vt:lpstr>Profil des candidats : Statuts</vt:lpstr>
      <vt:lpstr>Fonctions critiques - en pénurie / VDC : 1ères conclusions</vt:lpstr>
      <vt:lpstr>Perspectives / propositions </vt:lpstr>
      <vt:lpstr>Merci pour votre attention</vt:lpstr>
    </vt:vector>
  </TitlesOfParts>
  <Company>Bruxelles Formation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COCHINAUX Aurélien</dc:creator>
  <cp:lastModifiedBy>COCHINAUX Aurélien</cp:lastModifiedBy>
  <cp:revision>37</cp:revision>
  <dcterms:created xsi:type="dcterms:W3CDTF">2025-03-12T07:24:53Z</dcterms:created>
  <dcterms:modified xsi:type="dcterms:W3CDTF">2025-04-09T12:49:06Z</dcterms:modified>
</cp:coreProperties>
</file>