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 id="2147483648" r:id="rId3"/>
    <p:sldMasterId id="2147483678" r:id="rId4"/>
  </p:sldMasterIdLst>
  <p:notesMasterIdLst>
    <p:notesMasterId r:id="rId22"/>
  </p:notesMasterIdLst>
  <p:handoutMasterIdLst>
    <p:handoutMasterId r:id="rId23"/>
  </p:handoutMasterIdLst>
  <p:sldIdLst>
    <p:sldId id="257" r:id="rId5"/>
    <p:sldId id="287" r:id="rId6"/>
    <p:sldId id="322" r:id="rId7"/>
    <p:sldId id="321" r:id="rId8"/>
    <p:sldId id="323" r:id="rId9"/>
    <p:sldId id="324" r:id="rId10"/>
    <p:sldId id="325" r:id="rId11"/>
    <p:sldId id="334" r:id="rId12"/>
    <p:sldId id="326" r:id="rId13"/>
    <p:sldId id="328" r:id="rId14"/>
    <p:sldId id="330" r:id="rId15"/>
    <p:sldId id="329" r:id="rId16"/>
    <p:sldId id="331" r:id="rId17"/>
    <p:sldId id="332" r:id="rId18"/>
    <p:sldId id="316" r:id="rId19"/>
    <p:sldId id="333" r:id="rId20"/>
    <p:sldId id="271" r:id="rId2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gy Anne" initials="T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A17"/>
    <a:srgbClr val="009EE0"/>
    <a:srgbClr val="E2007A"/>
    <a:srgbClr val="FFED00"/>
    <a:srgbClr val="68B133"/>
    <a:srgbClr val="0092D2"/>
    <a:srgbClr val="CC006A"/>
    <a:srgbClr val="FFF10B"/>
    <a:srgbClr val="898989"/>
    <a:srgbClr val="74B9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snapToGrid="0" snapToObjects="1">
      <p:cViewPr varScale="1">
        <p:scale>
          <a:sx n="68" d="100"/>
          <a:sy n="68" d="100"/>
        </p:scale>
        <p:origin x="-114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0" d="100"/>
          <a:sy n="90" d="100"/>
        </p:scale>
        <p:origin x="-840" y="197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rgbClr val="009EE0"/>
              </a:solidFill>
            </c:spPr>
            <c:extLst xmlns:c16r2="http://schemas.microsoft.com/office/drawing/2015/06/chart">
              <c:ext xmlns:c16="http://schemas.microsoft.com/office/drawing/2014/chart" uri="{C3380CC4-5D6E-409C-BE32-E72D297353CC}">
                <c16:uniqueId val="{00000001-7354-4755-853D-833D9C98EBE7}"/>
              </c:ext>
            </c:extLst>
          </c:dPt>
          <c:dPt>
            <c:idx val="1"/>
            <c:bubble3D val="0"/>
            <c:spPr>
              <a:solidFill>
                <a:srgbClr val="E2007A"/>
              </a:solidFill>
            </c:spPr>
            <c:extLst xmlns:c16r2="http://schemas.microsoft.com/office/drawing/2015/06/chart">
              <c:ext xmlns:c16="http://schemas.microsoft.com/office/drawing/2014/chart" uri="{C3380CC4-5D6E-409C-BE32-E72D297353CC}">
                <c16:uniqueId val="{00000003-7354-4755-853D-833D9C98EBE7}"/>
              </c:ext>
            </c:extLst>
          </c:dPt>
          <c:dPt>
            <c:idx val="2"/>
            <c:bubble3D val="0"/>
            <c:spPr>
              <a:solidFill>
                <a:srgbClr val="FFED00"/>
              </a:solidFill>
            </c:spPr>
            <c:extLst xmlns:c16r2="http://schemas.microsoft.com/office/drawing/2015/06/chart">
              <c:ext xmlns:c16="http://schemas.microsoft.com/office/drawing/2014/chart" uri="{C3380CC4-5D6E-409C-BE32-E72D297353CC}">
                <c16:uniqueId val="{00000005-7354-4755-853D-833D9C98EBE7}"/>
              </c:ext>
            </c:extLst>
          </c:dPt>
          <c:dPt>
            <c:idx val="3"/>
            <c:bubble3D val="0"/>
            <c:spPr>
              <a:solidFill>
                <a:srgbClr val="89BA17"/>
              </a:solidFill>
            </c:spPr>
            <c:extLst xmlns:c16r2="http://schemas.microsoft.com/office/drawing/2015/06/chart">
              <c:ext xmlns:c16="http://schemas.microsoft.com/office/drawing/2014/chart" uri="{C3380CC4-5D6E-409C-BE32-E72D297353CC}">
                <c16:uniqueId val="{00000007-7354-4755-853D-833D9C98EBE7}"/>
              </c:ext>
            </c:extLst>
          </c:dPt>
          <c:dLbls>
            <c:spPr>
              <a:noFill/>
              <a:ln>
                <a:noFill/>
              </a:ln>
              <a:effectLst/>
            </c:spPr>
            <c:txPr>
              <a:bodyPr/>
              <a:lstStyle/>
              <a:p>
                <a:pPr>
                  <a:defRPr sz="1200"/>
                </a:pPr>
                <a:endParaRPr lang="fr-FR"/>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Feuil1!$A$2:$A$5</c:f>
              <c:strCache>
                <c:ptCount val="4"/>
                <c:pt idx="0">
                  <c:v>1er trim.</c:v>
                </c:pt>
                <c:pt idx="1">
                  <c:v>2nd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7354-4755-853D-833D9C98EBE7}"/>
            </c:ext>
          </c:extLst>
        </c:ser>
        <c:dLbls>
          <c:showLegendKey val="0"/>
          <c:showVal val="1"/>
          <c:showCatName val="0"/>
          <c:showSerName val="0"/>
          <c:showPercent val="0"/>
          <c:showBubbleSize val="0"/>
          <c:showLeaderLines val="1"/>
        </c:dLbls>
        <c:firstSliceAng val="0"/>
        <c:holeSize val="50"/>
      </c:doughnutChart>
    </c:plotArea>
    <c:legend>
      <c:legendPos val="b"/>
      <c:layout>
        <c:manualLayout>
          <c:xMode val="edge"/>
          <c:yMode val="edge"/>
          <c:x val="4.4070845211111903E-2"/>
          <c:y val="0.76183140387107096"/>
          <c:w val="0.91483478109237604"/>
          <c:h val="0.23741560716427501"/>
        </c:manualLayout>
      </c:layout>
      <c:overlay val="0"/>
      <c:txPr>
        <a:bodyPr/>
        <a:lstStyle/>
        <a:p>
          <a:pPr>
            <a:defRPr sz="1000"/>
          </a:pPr>
          <a:endParaRPr lang="fr-FR"/>
        </a:p>
      </c:txPr>
    </c:legend>
    <c:plotVisOnly val="1"/>
    <c:dispBlanksAs val="gap"/>
    <c:showDLblsOverMax val="0"/>
  </c:chart>
  <c:txPr>
    <a:bodyPr/>
    <a:lstStyle/>
    <a:p>
      <a:pPr>
        <a:defRPr sz="1400">
          <a:latin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Feuil1!$B$1</c:f>
              <c:strCache>
                <c:ptCount val="1"/>
                <c:pt idx="0">
                  <c:v>Série 1</c:v>
                </c:pt>
              </c:strCache>
            </c:strRef>
          </c:tx>
          <c:spPr>
            <a:solidFill>
              <a:srgbClr val="0092D2"/>
            </a:solidFill>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8657-48BA-A3E5-AF2ED83040CD}"/>
            </c:ext>
          </c:extLst>
        </c:ser>
        <c:ser>
          <c:idx val="1"/>
          <c:order val="1"/>
          <c:tx>
            <c:strRef>
              <c:f>Feuil1!$C$1</c:f>
              <c:strCache>
                <c:ptCount val="1"/>
                <c:pt idx="0">
                  <c:v>Série 2</c:v>
                </c:pt>
              </c:strCache>
            </c:strRef>
          </c:tx>
          <c:spPr>
            <a:solidFill>
              <a:srgbClr val="CC006A"/>
            </a:solidFill>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8657-48BA-A3E5-AF2ED83040CD}"/>
            </c:ext>
          </c:extLst>
        </c:ser>
        <c:ser>
          <c:idx val="2"/>
          <c:order val="2"/>
          <c:tx>
            <c:strRef>
              <c:f>Feuil1!$D$1</c:f>
              <c:strCache>
                <c:ptCount val="1"/>
                <c:pt idx="0">
                  <c:v>Série 3</c:v>
                </c:pt>
              </c:strCache>
            </c:strRef>
          </c:tx>
          <c:spPr>
            <a:solidFill>
              <a:srgbClr val="FFF10B"/>
            </a:solidFill>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8657-48BA-A3E5-AF2ED83040CD}"/>
            </c:ext>
          </c:extLst>
        </c:ser>
        <c:dLbls>
          <c:showLegendKey val="0"/>
          <c:showVal val="0"/>
          <c:showCatName val="0"/>
          <c:showSerName val="0"/>
          <c:showPercent val="0"/>
          <c:showBubbleSize val="0"/>
        </c:dLbls>
        <c:gapWidth val="150"/>
        <c:overlap val="100"/>
        <c:axId val="70602112"/>
        <c:axId val="70608000"/>
      </c:barChart>
      <c:catAx>
        <c:axId val="70602112"/>
        <c:scaling>
          <c:orientation val="minMax"/>
        </c:scaling>
        <c:delete val="0"/>
        <c:axPos val="b"/>
        <c:numFmt formatCode="General" sourceLinked="0"/>
        <c:majorTickMark val="out"/>
        <c:minorTickMark val="none"/>
        <c:tickLblPos val="nextTo"/>
        <c:txPr>
          <a:bodyPr/>
          <a:lstStyle/>
          <a:p>
            <a:pPr>
              <a:defRPr sz="1000">
                <a:latin typeface="Arial"/>
                <a:cs typeface="Arial"/>
              </a:defRPr>
            </a:pPr>
            <a:endParaRPr lang="fr-FR"/>
          </a:p>
        </c:txPr>
        <c:crossAx val="70608000"/>
        <c:crosses val="autoZero"/>
        <c:auto val="1"/>
        <c:lblAlgn val="ctr"/>
        <c:lblOffset val="100"/>
        <c:noMultiLvlLbl val="0"/>
      </c:catAx>
      <c:valAx>
        <c:axId val="70608000"/>
        <c:scaling>
          <c:orientation val="minMax"/>
        </c:scaling>
        <c:delete val="0"/>
        <c:axPos val="l"/>
        <c:majorGridlines/>
        <c:numFmt formatCode="General" sourceLinked="1"/>
        <c:majorTickMark val="out"/>
        <c:minorTickMark val="none"/>
        <c:tickLblPos val="nextTo"/>
        <c:txPr>
          <a:bodyPr/>
          <a:lstStyle/>
          <a:p>
            <a:pPr>
              <a:defRPr sz="1200"/>
            </a:pPr>
            <a:endParaRPr lang="fr-FR"/>
          </a:p>
        </c:txPr>
        <c:crossAx val="70602112"/>
        <c:crosses val="autoZero"/>
        <c:crossBetween val="between"/>
      </c:valAx>
    </c:plotArea>
    <c:legend>
      <c:legendPos val="b"/>
      <c:overlay val="0"/>
      <c:txPr>
        <a:bodyPr/>
        <a:lstStyle/>
        <a:p>
          <a:pPr>
            <a:defRPr sz="1000">
              <a:latin typeface="Arial"/>
              <a:cs typeface="Arial"/>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Feuil1!$A$1:$C$1</c:f>
              <c:strCache>
                <c:ptCount val="3"/>
                <c:pt idx="0">
                  <c:v>Dossiers recevables</c:v>
                </c:pt>
                <c:pt idx="1">
                  <c:v>candidats présentés</c:v>
                </c:pt>
                <c:pt idx="2">
                  <c:v>candidats certifiés</c:v>
                </c:pt>
              </c:strCache>
            </c:strRef>
          </c:cat>
          <c:val>
            <c:numRef>
              <c:f>Feuil1!$A$2:$C$2</c:f>
              <c:numCache>
                <c:formatCode>General</c:formatCode>
                <c:ptCount val="3"/>
                <c:pt idx="0">
                  <c:v>62300</c:v>
                </c:pt>
                <c:pt idx="1">
                  <c:v>42700</c:v>
                </c:pt>
                <c:pt idx="2">
                  <c:v>25700</c:v>
                </c:pt>
              </c:numCache>
            </c:numRef>
          </c:val>
          <c:extLst xmlns:c16r2="http://schemas.microsoft.com/office/drawing/2015/06/chart">
            <c:ext xmlns:c16="http://schemas.microsoft.com/office/drawing/2014/chart" uri="{C3380CC4-5D6E-409C-BE32-E72D297353CC}">
              <c16:uniqueId val="{00000000-975E-42B7-B703-EA236C0F6039}"/>
            </c:ext>
          </c:extLst>
        </c:ser>
        <c:dLbls>
          <c:showLegendKey val="0"/>
          <c:showVal val="0"/>
          <c:showCatName val="0"/>
          <c:showSerName val="0"/>
          <c:showPercent val="0"/>
          <c:showBubbleSize val="0"/>
        </c:dLbls>
        <c:gapWidth val="150"/>
        <c:shape val="box"/>
        <c:axId val="72686208"/>
        <c:axId val="72693248"/>
        <c:axId val="0"/>
      </c:bar3DChart>
      <c:catAx>
        <c:axId val="72686208"/>
        <c:scaling>
          <c:orientation val="minMax"/>
        </c:scaling>
        <c:delete val="0"/>
        <c:axPos val="b"/>
        <c:numFmt formatCode="General" sourceLinked="0"/>
        <c:majorTickMark val="none"/>
        <c:minorTickMark val="none"/>
        <c:tickLblPos val="nextTo"/>
        <c:crossAx val="72693248"/>
        <c:crosses val="autoZero"/>
        <c:auto val="1"/>
        <c:lblAlgn val="ctr"/>
        <c:lblOffset val="100"/>
        <c:noMultiLvlLbl val="0"/>
      </c:catAx>
      <c:valAx>
        <c:axId val="72693248"/>
        <c:scaling>
          <c:orientation val="minMax"/>
        </c:scaling>
        <c:delete val="1"/>
        <c:axPos val="l"/>
        <c:majorGridlines/>
        <c:numFmt formatCode="General" sourceLinked="1"/>
        <c:majorTickMark val="none"/>
        <c:minorTickMark val="none"/>
        <c:tickLblPos val="nextTo"/>
        <c:crossAx val="7268620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25747-4FE7-461B-8E65-919BA2F7F802}"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fr-FR"/>
        </a:p>
      </dgm:t>
    </dgm:pt>
    <dgm:pt modelId="{4851E3D1-0649-42E1-8CA9-DD731648031E}">
      <dgm:prSet phldrT="[Texte]"/>
      <dgm:spPr/>
      <dgm:t>
        <a:bodyPr/>
        <a:lstStyle/>
        <a:p>
          <a:r>
            <a:rPr lang="fr-FR" dirty="0" smtClean="0"/>
            <a:t>Information auprès d’un point relais conseil (PRC)</a:t>
          </a:r>
          <a:endParaRPr lang="fr-FR" dirty="0"/>
        </a:p>
      </dgm:t>
    </dgm:pt>
    <dgm:pt modelId="{E5BB8536-5C43-4FAB-8993-DC66E033C805}" type="parTrans" cxnId="{6049A485-0FAF-43D0-B1B4-BA9A1AB2ECF4}">
      <dgm:prSet/>
      <dgm:spPr/>
      <dgm:t>
        <a:bodyPr/>
        <a:lstStyle/>
        <a:p>
          <a:endParaRPr lang="fr-FR"/>
        </a:p>
      </dgm:t>
    </dgm:pt>
    <dgm:pt modelId="{C1C99284-D48E-41EB-BC39-7B5914898C5D}" type="sibTrans" cxnId="{6049A485-0FAF-43D0-B1B4-BA9A1AB2ECF4}">
      <dgm:prSet/>
      <dgm:spPr/>
      <dgm:t>
        <a:bodyPr/>
        <a:lstStyle/>
        <a:p>
          <a:endParaRPr lang="fr-FR"/>
        </a:p>
      </dgm:t>
    </dgm:pt>
    <dgm:pt modelId="{D7FB875C-7FE3-4D42-BD11-11FC616A2C2F}">
      <dgm:prSet phldrT="[Texte]" custT="1"/>
      <dgm:spPr/>
      <dgm:t>
        <a:bodyPr/>
        <a:lstStyle/>
        <a:p>
          <a:r>
            <a:rPr lang="fr-FR" sz="1100" dirty="0" smtClean="0"/>
            <a:t>Obtention du financement</a:t>
          </a:r>
          <a:endParaRPr lang="fr-FR" sz="1100" dirty="0"/>
        </a:p>
      </dgm:t>
    </dgm:pt>
    <dgm:pt modelId="{CB9C6D1E-7345-4659-9142-2F2422930DC9}" type="parTrans" cxnId="{06A24107-2FAF-4897-BBB2-0F93E4DE80EA}">
      <dgm:prSet/>
      <dgm:spPr/>
      <dgm:t>
        <a:bodyPr/>
        <a:lstStyle/>
        <a:p>
          <a:endParaRPr lang="fr-FR"/>
        </a:p>
      </dgm:t>
    </dgm:pt>
    <dgm:pt modelId="{2B52D550-73E6-4B7D-A767-ADCA312FCC5C}" type="sibTrans" cxnId="{06A24107-2FAF-4897-BBB2-0F93E4DE80EA}">
      <dgm:prSet/>
      <dgm:spPr/>
      <dgm:t>
        <a:bodyPr/>
        <a:lstStyle/>
        <a:p>
          <a:endParaRPr lang="fr-FR"/>
        </a:p>
      </dgm:t>
    </dgm:pt>
    <dgm:pt modelId="{76A80628-5779-49A4-BC93-41FAA4664439}">
      <dgm:prSet phldrT="[Texte]" custT="1"/>
      <dgm:spPr/>
      <dgm:t>
        <a:bodyPr/>
        <a:lstStyle/>
        <a:p>
          <a:r>
            <a:rPr lang="fr-FR" sz="1050" dirty="0" smtClean="0"/>
            <a:t>Constitution et transmission du livret de recevabilité (livret 1)</a:t>
          </a:r>
          <a:endParaRPr lang="fr-FR" sz="1050" dirty="0"/>
        </a:p>
      </dgm:t>
    </dgm:pt>
    <dgm:pt modelId="{7A4C9955-30B9-4F38-BBE8-EC960F1077AE}" type="parTrans" cxnId="{173B7E3F-260B-4C39-8CA8-9E5FCB689FAC}">
      <dgm:prSet/>
      <dgm:spPr/>
      <dgm:t>
        <a:bodyPr/>
        <a:lstStyle/>
        <a:p>
          <a:endParaRPr lang="fr-FR"/>
        </a:p>
      </dgm:t>
    </dgm:pt>
    <dgm:pt modelId="{98E72A5C-DFC2-4B47-8CD3-C4F7A0CA181C}" type="sibTrans" cxnId="{173B7E3F-260B-4C39-8CA8-9E5FCB689FAC}">
      <dgm:prSet/>
      <dgm:spPr/>
      <dgm:t>
        <a:bodyPr/>
        <a:lstStyle/>
        <a:p>
          <a:endParaRPr lang="fr-FR"/>
        </a:p>
      </dgm:t>
    </dgm:pt>
    <dgm:pt modelId="{3E20A20B-26E6-4AB0-8657-5BCB3E9A275E}">
      <dgm:prSet custT="1"/>
      <dgm:spPr/>
      <dgm:t>
        <a:bodyPr/>
        <a:lstStyle/>
        <a:p>
          <a:r>
            <a:rPr lang="fr-FR" sz="1050" dirty="0" smtClean="0"/>
            <a:t>Constitution et transmission du livret 2 (ou autres modalités d ’évaluation)</a:t>
          </a:r>
          <a:endParaRPr lang="fr-FR" sz="1050" dirty="0"/>
        </a:p>
      </dgm:t>
    </dgm:pt>
    <dgm:pt modelId="{9F5767EB-8788-4A17-ADBA-3BE9592DD289}" type="parTrans" cxnId="{1B5B323F-D487-48D3-B1DD-CFFE3FD4CA3D}">
      <dgm:prSet/>
      <dgm:spPr/>
      <dgm:t>
        <a:bodyPr/>
        <a:lstStyle/>
        <a:p>
          <a:endParaRPr lang="fr-FR"/>
        </a:p>
      </dgm:t>
    </dgm:pt>
    <dgm:pt modelId="{C54F568B-DF18-4824-9F78-D60235CA891C}" type="sibTrans" cxnId="{1B5B323F-D487-48D3-B1DD-CFFE3FD4CA3D}">
      <dgm:prSet/>
      <dgm:spPr/>
      <dgm:t>
        <a:bodyPr/>
        <a:lstStyle/>
        <a:p>
          <a:endParaRPr lang="fr-FR"/>
        </a:p>
      </dgm:t>
    </dgm:pt>
    <dgm:pt modelId="{62FE3EC2-FDDD-4B30-AB35-E3A2566C311F}">
      <dgm:prSet phldrT="[Texte]" custT="1"/>
      <dgm:spPr/>
      <dgm:t>
        <a:bodyPr/>
        <a:lstStyle/>
        <a:p>
          <a:r>
            <a:rPr lang="fr-FR" sz="1400" dirty="0" smtClean="0"/>
            <a:t>Avis de recevabilité</a:t>
          </a:r>
          <a:endParaRPr lang="fr-FR" sz="1400" dirty="0"/>
        </a:p>
      </dgm:t>
    </dgm:pt>
    <dgm:pt modelId="{A3102EE7-D1A7-438F-B296-3395C4F5D595}" type="parTrans" cxnId="{E732B5D4-79A1-4221-998E-9372286A9327}">
      <dgm:prSet/>
      <dgm:spPr/>
      <dgm:t>
        <a:bodyPr/>
        <a:lstStyle/>
        <a:p>
          <a:endParaRPr lang="fr-FR"/>
        </a:p>
      </dgm:t>
    </dgm:pt>
    <dgm:pt modelId="{6E74F6EE-F620-4273-9591-BEBD22561F56}" type="sibTrans" cxnId="{E732B5D4-79A1-4221-998E-9372286A9327}">
      <dgm:prSet/>
      <dgm:spPr/>
      <dgm:t>
        <a:bodyPr/>
        <a:lstStyle/>
        <a:p>
          <a:endParaRPr lang="fr-FR"/>
        </a:p>
      </dgm:t>
    </dgm:pt>
    <dgm:pt modelId="{D4C519FA-4217-4DC2-83D2-F86172F4A7A9}">
      <dgm:prSet phldrT="[Texte]" custT="1"/>
      <dgm:spPr/>
      <dgm:t>
        <a:bodyPr/>
        <a:lstStyle/>
        <a:p>
          <a:r>
            <a:rPr lang="fr-FR" sz="1200" dirty="0" smtClean="0"/>
            <a:t>Choix de l’organisme accompagnateur</a:t>
          </a:r>
          <a:endParaRPr lang="fr-FR" sz="1200" dirty="0"/>
        </a:p>
      </dgm:t>
    </dgm:pt>
    <dgm:pt modelId="{C6550AC0-FEEE-4086-A32A-8959A2B3184E}" type="parTrans" cxnId="{E40AEB0B-AC4D-4F85-A60D-5448DAFBFC3E}">
      <dgm:prSet/>
      <dgm:spPr/>
      <dgm:t>
        <a:bodyPr/>
        <a:lstStyle/>
        <a:p>
          <a:endParaRPr lang="fr-FR"/>
        </a:p>
      </dgm:t>
    </dgm:pt>
    <dgm:pt modelId="{FA16491C-FEBD-413D-AB43-B08DEA453FE5}" type="sibTrans" cxnId="{E40AEB0B-AC4D-4F85-A60D-5448DAFBFC3E}">
      <dgm:prSet/>
      <dgm:spPr/>
      <dgm:t>
        <a:bodyPr/>
        <a:lstStyle/>
        <a:p>
          <a:endParaRPr lang="fr-FR"/>
        </a:p>
      </dgm:t>
    </dgm:pt>
    <dgm:pt modelId="{E4F145F1-7162-4173-B283-9418313AC179}">
      <dgm:prSet custT="1"/>
      <dgm:spPr/>
      <dgm:t>
        <a:bodyPr/>
        <a:lstStyle/>
        <a:p>
          <a:r>
            <a:rPr lang="fr-FR" sz="1400" dirty="0" smtClean="0"/>
            <a:t>Entretien avec le jury</a:t>
          </a:r>
          <a:endParaRPr lang="fr-FR" sz="1400" dirty="0"/>
        </a:p>
      </dgm:t>
    </dgm:pt>
    <dgm:pt modelId="{67714297-4F32-4871-9B4B-71638103F272}" type="parTrans" cxnId="{EC3C46D2-FF97-4585-B769-64444D0BF7E5}">
      <dgm:prSet/>
      <dgm:spPr/>
      <dgm:t>
        <a:bodyPr/>
        <a:lstStyle/>
        <a:p>
          <a:endParaRPr lang="fr-FR"/>
        </a:p>
      </dgm:t>
    </dgm:pt>
    <dgm:pt modelId="{BE055D46-928D-48B3-9CB2-496627864D4E}" type="sibTrans" cxnId="{EC3C46D2-FF97-4585-B769-64444D0BF7E5}">
      <dgm:prSet/>
      <dgm:spPr/>
      <dgm:t>
        <a:bodyPr/>
        <a:lstStyle/>
        <a:p>
          <a:endParaRPr lang="fr-FR"/>
        </a:p>
      </dgm:t>
    </dgm:pt>
    <dgm:pt modelId="{362C8DFF-FED8-4FA0-970F-3E5D5417BE17}">
      <dgm:prSet/>
      <dgm:spPr/>
      <dgm:t>
        <a:bodyPr/>
        <a:lstStyle/>
        <a:p>
          <a:r>
            <a:rPr lang="fr-FR" dirty="0" smtClean="0"/>
            <a:t>Notification de la décision du jury</a:t>
          </a:r>
          <a:endParaRPr lang="fr-FR" dirty="0"/>
        </a:p>
      </dgm:t>
    </dgm:pt>
    <dgm:pt modelId="{F7F54A2B-E2AA-4A8E-8AA9-8A466F7366F6}" type="parTrans" cxnId="{B6A3410B-E277-47EE-8DF3-C563908879D4}">
      <dgm:prSet/>
      <dgm:spPr/>
      <dgm:t>
        <a:bodyPr/>
        <a:lstStyle/>
        <a:p>
          <a:endParaRPr lang="fr-FR"/>
        </a:p>
      </dgm:t>
    </dgm:pt>
    <dgm:pt modelId="{1C7875E8-0241-44DA-A322-4A269E24DD32}" type="sibTrans" cxnId="{B6A3410B-E277-47EE-8DF3-C563908879D4}">
      <dgm:prSet/>
      <dgm:spPr/>
      <dgm:t>
        <a:bodyPr/>
        <a:lstStyle/>
        <a:p>
          <a:endParaRPr lang="fr-FR"/>
        </a:p>
      </dgm:t>
    </dgm:pt>
    <dgm:pt modelId="{5AA8A6F0-E94A-4DFC-B55B-AAAE6A7295B6}">
      <dgm:prSet/>
      <dgm:spPr/>
      <dgm:t>
        <a:bodyPr/>
        <a:lstStyle/>
        <a:p>
          <a:r>
            <a:rPr lang="fr-FR" dirty="0" smtClean="0"/>
            <a:t>Obtention de la certification</a:t>
          </a:r>
          <a:endParaRPr lang="fr-FR" dirty="0"/>
        </a:p>
      </dgm:t>
    </dgm:pt>
    <dgm:pt modelId="{20389E67-6002-4956-BD55-8D6332998E9F}" type="parTrans" cxnId="{9F1E91B6-C36E-4A44-8AF8-4D986E427E1E}">
      <dgm:prSet/>
      <dgm:spPr/>
      <dgm:t>
        <a:bodyPr/>
        <a:lstStyle/>
        <a:p>
          <a:endParaRPr lang="fr-FR"/>
        </a:p>
      </dgm:t>
    </dgm:pt>
    <dgm:pt modelId="{B2AD96D1-7837-4ACD-8FEF-BC0C88CA4472}" type="sibTrans" cxnId="{9F1E91B6-C36E-4A44-8AF8-4D986E427E1E}">
      <dgm:prSet/>
      <dgm:spPr/>
      <dgm:t>
        <a:bodyPr/>
        <a:lstStyle/>
        <a:p>
          <a:endParaRPr lang="fr-FR"/>
        </a:p>
      </dgm:t>
    </dgm:pt>
    <dgm:pt modelId="{46B851D0-D0CC-4B61-BE02-84229E70883C}" type="pres">
      <dgm:prSet presAssocID="{2BE25747-4FE7-461B-8E65-919BA2F7F802}" presName="diagram" presStyleCnt="0">
        <dgm:presLayoutVars>
          <dgm:dir/>
          <dgm:resizeHandles/>
        </dgm:presLayoutVars>
      </dgm:prSet>
      <dgm:spPr/>
      <dgm:t>
        <a:bodyPr/>
        <a:lstStyle/>
        <a:p>
          <a:endParaRPr lang="fr-FR"/>
        </a:p>
      </dgm:t>
    </dgm:pt>
    <dgm:pt modelId="{B5C88210-C16B-4C56-8738-799195E7F8FB}" type="pres">
      <dgm:prSet presAssocID="{4851E3D1-0649-42E1-8CA9-DD731648031E}" presName="firstNode" presStyleLbl="node1" presStyleIdx="0" presStyleCnt="9">
        <dgm:presLayoutVars>
          <dgm:bulletEnabled val="1"/>
        </dgm:presLayoutVars>
      </dgm:prSet>
      <dgm:spPr/>
      <dgm:t>
        <a:bodyPr/>
        <a:lstStyle/>
        <a:p>
          <a:endParaRPr lang="fr-FR"/>
        </a:p>
      </dgm:t>
    </dgm:pt>
    <dgm:pt modelId="{25725F01-E28A-4D05-8EC0-1A532EE71C80}" type="pres">
      <dgm:prSet presAssocID="{C1C99284-D48E-41EB-BC39-7B5914898C5D}" presName="sibTrans" presStyleLbl="sibTrans2D1" presStyleIdx="0" presStyleCnt="8"/>
      <dgm:spPr/>
      <dgm:t>
        <a:bodyPr/>
        <a:lstStyle/>
        <a:p>
          <a:endParaRPr lang="fr-FR"/>
        </a:p>
      </dgm:t>
    </dgm:pt>
    <dgm:pt modelId="{CBC93FA3-A34F-4ED7-8DED-95D1401BB2B6}" type="pres">
      <dgm:prSet presAssocID="{D7FB875C-7FE3-4D42-BD11-11FC616A2C2F}" presName="middleNode" presStyleCnt="0"/>
      <dgm:spPr/>
    </dgm:pt>
    <dgm:pt modelId="{77A90FFE-CE69-4D47-9F8C-5D755E6B6B41}" type="pres">
      <dgm:prSet presAssocID="{D7FB875C-7FE3-4D42-BD11-11FC616A2C2F}" presName="padding" presStyleLbl="node1" presStyleIdx="0" presStyleCnt="9"/>
      <dgm:spPr/>
    </dgm:pt>
    <dgm:pt modelId="{0DC56009-BD86-4EBC-B4A4-587D56524CC8}" type="pres">
      <dgm:prSet presAssocID="{D7FB875C-7FE3-4D42-BD11-11FC616A2C2F}" presName="shape" presStyleLbl="node1" presStyleIdx="1" presStyleCnt="9" custScaleX="157824" custScaleY="141776">
        <dgm:presLayoutVars>
          <dgm:bulletEnabled val="1"/>
        </dgm:presLayoutVars>
      </dgm:prSet>
      <dgm:spPr/>
      <dgm:t>
        <a:bodyPr/>
        <a:lstStyle/>
        <a:p>
          <a:endParaRPr lang="fr-FR"/>
        </a:p>
      </dgm:t>
    </dgm:pt>
    <dgm:pt modelId="{7B82D793-3D5C-4F5F-AD1A-6DAC7E231F0F}" type="pres">
      <dgm:prSet presAssocID="{2B52D550-73E6-4B7D-A767-ADCA312FCC5C}" presName="sibTrans" presStyleLbl="sibTrans2D1" presStyleIdx="1" presStyleCnt="8"/>
      <dgm:spPr/>
      <dgm:t>
        <a:bodyPr/>
        <a:lstStyle/>
        <a:p>
          <a:endParaRPr lang="fr-FR"/>
        </a:p>
      </dgm:t>
    </dgm:pt>
    <dgm:pt modelId="{D038433C-FF9A-432B-BA3E-0ABAFB844805}" type="pres">
      <dgm:prSet presAssocID="{76A80628-5779-49A4-BC93-41FAA4664439}" presName="middleNode" presStyleCnt="0"/>
      <dgm:spPr/>
    </dgm:pt>
    <dgm:pt modelId="{6F430D5E-8810-42B6-9C64-E8F994FBA30A}" type="pres">
      <dgm:prSet presAssocID="{76A80628-5779-49A4-BC93-41FAA4664439}" presName="padding" presStyleLbl="node1" presStyleIdx="1" presStyleCnt="9"/>
      <dgm:spPr/>
    </dgm:pt>
    <dgm:pt modelId="{9E580DAB-15B7-4304-9C11-204819DA7E15}" type="pres">
      <dgm:prSet presAssocID="{76A80628-5779-49A4-BC93-41FAA4664439}" presName="shape" presStyleLbl="node1" presStyleIdx="2" presStyleCnt="9" custScaleX="175418" custScaleY="148418" custLinFactNeighborX="-6715" custLinFactNeighborY="-1679">
        <dgm:presLayoutVars>
          <dgm:bulletEnabled val="1"/>
        </dgm:presLayoutVars>
      </dgm:prSet>
      <dgm:spPr/>
      <dgm:t>
        <a:bodyPr/>
        <a:lstStyle/>
        <a:p>
          <a:endParaRPr lang="fr-FR"/>
        </a:p>
      </dgm:t>
    </dgm:pt>
    <dgm:pt modelId="{B65D144C-8DB5-4983-AB70-A34328FDEF71}" type="pres">
      <dgm:prSet presAssocID="{98E72A5C-DFC2-4B47-8CD3-C4F7A0CA181C}" presName="sibTrans" presStyleLbl="sibTrans2D1" presStyleIdx="2" presStyleCnt="8"/>
      <dgm:spPr/>
      <dgm:t>
        <a:bodyPr/>
        <a:lstStyle/>
        <a:p>
          <a:endParaRPr lang="fr-FR"/>
        </a:p>
      </dgm:t>
    </dgm:pt>
    <dgm:pt modelId="{BE85A33E-7355-4596-9026-EDCB98F4EA9B}" type="pres">
      <dgm:prSet presAssocID="{62FE3EC2-FDDD-4B30-AB35-E3A2566C311F}" presName="middleNode" presStyleCnt="0"/>
      <dgm:spPr/>
    </dgm:pt>
    <dgm:pt modelId="{06763DB0-2E7B-4E6E-92D8-CFE1BE633A3C}" type="pres">
      <dgm:prSet presAssocID="{62FE3EC2-FDDD-4B30-AB35-E3A2566C311F}" presName="padding" presStyleLbl="node1" presStyleIdx="2" presStyleCnt="9"/>
      <dgm:spPr/>
    </dgm:pt>
    <dgm:pt modelId="{F9F48FBA-D2F7-434C-B68C-DE354D34D9DC}" type="pres">
      <dgm:prSet presAssocID="{62FE3EC2-FDDD-4B30-AB35-E3A2566C311F}" presName="shape" presStyleLbl="node1" presStyleIdx="3" presStyleCnt="9" custScaleX="169308" custScaleY="151845">
        <dgm:presLayoutVars>
          <dgm:bulletEnabled val="1"/>
        </dgm:presLayoutVars>
      </dgm:prSet>
      <dgm:spPr/>
      <dgm:t>
        <a:bodyPr/>
        <a:lstStyle/>
        <a:p>
          <a:endParaRPr lang="fr-FR"/>
        </a:p>
      </dgm:t>
    </dgm:pt>
    <dgm:pt modelId="{EFD488E5-46BE-45D1-A8D7-98B0F37809C1}" type="pres">
      <dgm:prSet presAssocID="{6E74F6EE-F620-4273-9591-BEBD22561F56}" presName="sibTrans" presStyleLbl="sibTrans2D1" presStyleIdx="3" presStyleCnt="8"/>
      <dgm:spPr/>
      <dgm:t>
        <a:bodyPr/>
        <a:lstStyle/>
        <a:p>
          <a:endParaRPr lang="fr-FR"/>
        </a:p>
      </dgm:t>
    </dgm:pt>
    <dgm:pt modelId="{E637DD3B-393C-4644-B5DC-9D683FF4B0F0}" type="pres">
      <dgm:prSet presAssocID="{D4C519FA-4217-4DC2-83D2-F86172F4A7A9}" presName="middleNode" presStyleCnt="0"/>
      <dgm:spPr/>
    </dgm:pt>
    <dgm:pt modelId="{0A886222-3249-4ABF-8F47-3933629208CC}" type="pres">
      <dgm:prSet presAssocID="{D4C519FA-4217-4DC2-83D2-F86172F4A7A9}" presName="padding" presStyleLbl="node1" presStyleIdx="3" presStyleCnt="9"/>
      <dgm:spPr/>
    </dgm:pt>
    <dgm:pt modelId="{5574AA3C-E92F-463E-8832-A6E3E70D041A}" type="pres">
      <dgm:prSet presAssocID="{D4C519FA-4217-4DC2-83D2-F86172F4A7A9}" presName="shape" presStyleLbl="node1" presStyleIdx="4" presStyleCnt="9" custScaleX="143179" custScaleY="142949">
        <dgm:presLayoutVars>
          <dgm:bulletEnabled val="1"/>
        </dgm:presLayoutVars>
      </dgm:prSet>
      <dgm:spPr/>
      <dgm:t>
        <a:bodyPr/>
        <a:lstStyle/>
        <a:p>
          <a:endParaRPr lang="fr-FR"/>
        </a:p>
      </dgm:t>
    </dgm:pt>
    <dgm:pt modelId="{C00E6D56-B8AB-4BEE-AA1A-DC483574FF69}" type="pres">
      <dgm:prSet presAssocID="{FA16491C-FEBD-413D-AB43-B08DEA453FE5}" presName="sibTrans" presStyleLbl="sibTrans2D1" presStyleIdx="4" presStyleCnt="8"/>
      <dgm:spPr/>
      <dgm:t>
        <a:bodyPr/>
        <a:lstStyle/>
        <a:p>
          <a:endParaRPr lang="fr-FR"/>
        </a:p>
      </dgm:t>
    </dgm:pt>
    <dgm:pt modelId="{4084042E-223D-4047-836A-79A5E0025AF3}" type="pres">
      <dgm:prSet presAssocID="{3E20A20B-26E6-4AB0-8657-5BCB3E9A275E}" presName="middleNode" presStyleCnt="0"/>
      <dgm:spPr/>
    </dgm:pt>
    <dgm:pt modelId="{E28DE7EB-7370-48DE-B7B5-B488E9FA0F96}" type="pres">
      <dgm:prSet presAssocID="{3E20A20B-26E6-4AB0-8657-5BCB3E9A275E}" presName="padding" presStyleLbl="node1" presStyleIdx="4" presStyleCnt="9"/>
      <dgm:spPr/>
    </dgm:pt>
    <dgm:pt modelId="{837769D6-9E12-426E-8540-47E1580D0BE2}" type="pres">
      <dgm:prSet presAssocID="{3E20A20B-26E6-4AB0-8657-5BCB3E9A275E}" presName="shape" presStyleLbl="node1" presStyleIdx="5" presStyleCnt="9" custScaleX="159761" custScaleY="149967">
        <dgm:presLayoutVars>
          <dgm:bulletEnabled val="1"/>
        </dgm:presLayoutVars>
      </dgm:prSet>
      <dgm:spPr/>
      <dgm:t>
        <a:bodyPr/>
        <a:lstStyle/>
        <a:p>
          <a:endParaRPr lang="fr-FR"/>
        </a:p>
      </dgm:t>
    </dgm:pt>
    <dgm:pt modelId="{F6128447-E4B7-4672-B6FD-12457A8EF56D}" type="pres">
      <dgm:prSet presAssocID="{C54F568B-DF18-4824-9F78-D60235CA891C}" presName="sibTrans" presStyleLbl="sibTrans2D1" presStyleIdx="5" presStyleCnt="8"/>
      <dgm:spPr/>
      <dgm:t>
        <a:bodyPr/>
        <a:lstStyle/>
        <a:p>
          <a:endParaRPr lang="fr-FR"/>
        </a:p>
      </dgm:t>
    </dgm:pt>
    <dgm:pt modelId="{CAE8AE03-74D9-415E-A6AF-5C2735ABCE9B}" type="pres">
      <dgm:prSet presAssocID="{E4F145F1-7162-4173-B283-9418313AC179}" presName="middleNode" presStyleCnt="0"/>
      <dgm:spPr/>
    </dgm:pt>
    <dgm:pt modelId="{00329F68-CD2A-464A-A15F-177545D212A2}" type="pres">
      <dgm:prSet presAssocID="{E4F145F1-7162-4173-B283-9418313AC179}" presName="padding" presStyleLbl="node1" presStyleIdx="5" presStyleCnt="9"/>
      <dgm:spPr/>
    </dgm:pt>
    <dgm:pt modelId="{79E8C55A-3548-4E97-98E7-60BCF70A3C90}" type="pres">
      <dgm:prSet presAssocID="{E4F145F1-7162-4173-B283-9418313AC179}" presName="shape" presStyleLbl="node1" presStyleIdx="6" presStyleCnt="9" custScaleX="151092" custScaleY="150891">
        <dgm:presLayoutVars>
          <dgm:bulletEnabled val="1"/>
        </dgm:presLayoutVars>
      </dgm:prSet>
      <dgm:spPr/>
      <dgm:t>
        <a:bodyPr/>
        <a:lstStyle/>
        <a:p>
          <a:endParaRPr lang="fr-FR"/>
        </a:p>
      </dgm:t>
    </dgm:pt>
    <dgm:pt modelId="{EEC736F5-319E-4F81-9ADC-67D037D6BC43}" type="pres">
      <dgm:prSet presAssocID="{BE055D46-928D-48B3-9CB2-496627864D4E}" presName="sibTrans" presStyleLbl="sibTrans2D1" presStyleIdx="6" presStyleCnt="8"/>
      <dgm:spPr/>
      <dgm:t>
        <a:bodyPr/>
        <a:lstStyle/>
        <a:p>
          <a:endParaRPr lang="fr-FR"/>
        </a:p>
      </dgm:t>
    </dgm:pt>
    <dgm:pt modelId="{81124516-D59E-47DC-B9BC-AB9380D0F4B9}" type="pres">
      <dgm:prSet presAssocID="{362C8DFF-FED8-4FA0-970F-3E5D5417BE17}" presName="middleNode" presStyleCnt="0"/>
      <dgm:spPr/>
    </dgm:pt>
    <dgm:pt modelId="{E63115E6-E087-4619-B7C7-1127DCA5AA50}" type="pres">
      <dgm:prSet presAssocID="{362C8DFF-FED8-4FA0-970F-3E5D5417BE17}" presName="padding" presStyleLbl="node1" presStyleIdx="6" presStyleCnt="9"/>
      <dgm:spPr/>
    </dgm:pt>
    <dgm:pt modelId="{B2817421-1551-4DE1-ACD3-CA99A935C358}" type="pres">
      <dgm:prSet presAssocID="{362C8DFF-FED8-4FA0-970F-3E5D5417BE17}" presName="shape" presStyleLbl="node1" presStyleIdx="7" presStyleCnt="9" custScaleX="160605" custScaleY="135530">
        <dgm:presLayoutVars>
          <dgm:bulletEnabled val="1"/>
        </dgm:presLayoutVars>
      </dgm:prSet>
      <dgm:spPr/>
      <dgm:t>
        <a:bodyPr/>
        <a:lstStyle/>
        <a:p>
          <a:endParaRPr lang="fr-FR"/>
        </a:p>
      </dgm:t>
    </dgm:pt>
    <dgm:pt modelId="{2DD025BF-36D2-4A51-BE8C-85E564BDE8D8}" type="pres">
      <dgm:prSet presAssocID="{1C7875E8-0241-44DA-A322-4A269E24DD32}" presName="sibTrans" presStyleLbl="sibTrans2D1" presStyleIdx="7" presStyleCnt="8"/>
      <dgm:spPr/>
      <dgm:t>
        <a:bodyPr/>
        <a:lstStyle/>
        <a:p>
          <a:endParaRPr lang="fr-FR"/>
        </a:p>
      </dgm:t>
    </dgm:pt>
    <dgm:pt modelId="{C1AB83DA-F544-488D-BE3E-2C5A115EEA0F}" type="pres">
      <dgm:prSet presAssocID="{5AA8A6F0-E94A-4DFC-B55B-AAAE6A7295B6}" presName="lastNode" presStyleLbl="node1" presStyleIdx="8" presStyleCnt="9">
        <dgm:presLayoutVars>
          <dgm:bulletEnabled val="1"/>
        </dgm:presLayoutVars>
      </dgm:prSet>
      <dgm:spPr/>
      <dgm:t>
        <a:bodyPr/>
        <a:lstStyle/>
        <a:p>
          <a:endParaRPr lang="fr-FR"/>
        </a:p>
      </dgm:t>
    </dgm:pt>
  </dgm:ptLst>
  <dgm:cxnLst>
    <dgm:cxn modelId="{63782032-8F10-4CAD-B48E-B8CE6E6B54B2}" type="presOf" srcId="{2B52D550-73E6-4B7D-A767-ADCA312FCC5C}" destId="{7B82D793-3D5C-4F5F-AD1A-6DAC7E231F0F}" srcOrd="0" destOrd="0" presId="urn:microsoft.com/office/officeart/2005/8/layout/bProcess2"/>
    <dgm:cxn modelId="{44732EC5-4341-43DA-A3BB-26D1D7A731D7}" type="presOf" srcId="{C54F568B-DF18-4824-9F78-D60235CA891C}" destId="{F6128447-E4B7-4672-B6FD-12457A8EF56D}" srcOrd="0" destOrd="0" presId="urn:microsoft.com/office/officeart/2005/8/layout/bProcess2"/>
    <dgm:cxn modelId="{5F8EA717-95BE-42F4-B695-E147241DAE0F}" type="presOf" srcId="{D7FB875C-7FE3-4D42-BD11-11FC616A2C2F}" destId="{0DC56009-BD86-4EBC-B4A4-587D56524CC8}" srcOrd="0" destOrd="0" presId="urn:microsoft.com/office/officeart/2005/8/layout/bProcess2"/>
    <dgm:cxn modelId="{1B5B323F-D487-48D3-B1DD-CFFE3FD4CA3D}" srcId="{2BE25747-4FE7-461B-8E65-919BA2F7F802}" destId="{3E20A20B-26E6-4AB0-8657-5BCB3E9A275E}" srcOrd="5" destOrd="0" parTransId="{9F5767EB-8788-4A17-ADBA-3BE9592DD289}" sibTransId="{C54F568B-DF18-4824-9F78-D60235CA891C}"/>
    <dgm:cxn modelId="{B6A3410B-E277-47EE-8DF3-C563908879D4}" srcId="{2BE25747-4FE7-461B-8E65-919BA2F7F802}" destId="{362C8DFF-FED8-4FA0-970F-3E5D5417BE17}" srcOrd="7" destOrd="0" parTransId="{F7F54A2B-E2AA-4A8E-8AA9-8A466F7366F6}" sibTransId="{1C7875E8-0241-44DA-A322-4A269E24DD32}"/>
    <dgm:cxn modelId="{E40AEB0B-AC4D-4F85-A60D-5448DAFBFC3E}" srcId="{2BE25747-4FE7-461B-8E65-919BA2F7F802}" destId="{D4C519FA-4217-4DC2-83D2-F86172F4A7A9}" srcOrd="4" destOrd="0" parTransId="{C6550AC0-FEEE-4086-A32A-8959A2B3184E}" sibTransId="{FA16491C-FEBD-413D-AB43-B08DEA453FE5}"/>
    <dgm:cxn modelId="{B4E9895C-2D93-4A65-A7EB-926A0B8C86FD}" type="presOf" srcId="{76A80628-5779-49A4-BC93-41FAA4664439}" destId="{9E580DAB-15B7-4304-9C11-204819DA7E15}" srcOrd="0" destOrd="0" presId="urn:microsoft.com/office/officeart/2005/8/layout/bProcess2"/>
    <dgm:cxn modelId="{06A24107-2FAF-4897-BBB2-0F93E4DE80EA}" srcId="{2BE25747-4FE7-461B-8E65-919BA2F7F802}" destId="{D7FB875C-7FE3-4D42-BD11-11FC616A2C2F}" srcOrd="1" destOrd="0" parTransId="{CB9C6D1E-7345-4659-9142-2F2422930DC9}" sibTransId="{2B52D550-73E6-4B7D-A767-ADCA312FCC5C}"/>
    <dgm:cxn modelId="{A9875A4B-F938-425A-8CE3-C243DD0B20E8}" type="presOf" srcId="{C1C99284-D48E-41EB-BC39-7B5914898C5D}" destId="{25725F01-E28A-4D05-8EC0-1A532EE71C80}" srcOrd="0" destOrd="0" presId="urn:microsoft.com/office/officeart/2005/8/layout/bProcess2"/>
    <dgm:cxn modelId="{2C9E8CD0-88D7-4E2F-9C79-5730F659C8D4}" type="presOf" srcId="{4851E3D1-0649-42E1-8CA9-DD731648031E}" destId="{B5C88210-C16B-4C56-8738-799195E7F8FB}" srcOrd="0" destOrd="0" presId="urn:microsoft.com/office/officeart/2005/8/layout/bProcess2"/>
    <dgm:cxn modelId="{D7F71071-0EE9-4A9F-975A-207509110A2E}" type="presOf" srcId="{6E74F6EE-F620-4273-9591-BEBD22561F56}" destId="{EFD488E5-46BE-45D1-A8D7-98B0F37809C1}" srcOrd="0" destOrd="0" presId="urn:microsoft.com/office/officeart/2005/8/layout/bProcess2"/>
    <dgm:cxn modelId="{5220A3EB-7233-4037-9544-0B3702701501}" type="presOf" srcId="{62FE3EC2-FDDD-4B30-AB35-E3A2566C311F}" destId="{F9F48FBA-D2F7-434C-B68C-DE354D34D9DC}" srcOrd="0" destOrd="0" presId="urn:microsoft.com/office/officeart/2005/8/layout/bProcess2"/>
    <dgm:cxn modelId="{E732B5D4-79A1-4221-998E-9372286A9327}" srcId="{2BE25747-4FE7-461B-8E65-919BA2F7F802}" destId="{62FE3EC2-FDDD-4B30-AB35-E3A2566C311F}" srcOrd="3" destOrd="0" parTransId="{A3102EE7-D1A7-438F-B296-3395C4F5D595}" sibTransId="{6E74F6EE-F620-4273-9591-BEBD22561F56}"/>
    <dgm:cxn modelId="{EDF7FFD2-7CF3-44BB-8855-5F4A40186514}" type="presOf" srcId="{E4F145F1-7162-4173-B283-9418313AC179}" destId="{79E8C55A-3548-4E97-98E7-60BCF70A3C90}" srcOrd="0" destOrd="0" presId="urn:microsoft.com/office/officeart/2005/8/layout/bProcess2"/>
    <dgm:cxn modelId="{6F55CE20-D1D6-4CA5-8A89-723202C9B42E}" type="presOf" srcId="{D4C519FA-4217-4DC2-83D2-F86172F4A7A9}" destId="{5574AA3C-E92F-463E-8832-A6E3E70D041A}" srcOrd="0" destOrd="0" presId="urn:microsoft.com/office/officeart/2005/8/layout/bProcess2"/>
    <dgm:cxn modelId="{173B7E3F-260B-4C39-8CA8-9E5FCB689FAC}" srcId="{2BE25747-4FE7-461B-8E65-919BA2F7F802}" destId="{76A80628-5779-49A4-BC93-41FAA4664439}" srcOrd="2" destOrd="0" parTransId="{7A4C9955-30B9-4F38-BBE8-EC960F1077AE}" sibTransId="{98E72A5C-DFC2-4B47-8CD3-C4F7A0CA181C}"/>
    <dgm:cxn modelId="{9F1E91B6-C36E-4A44-8AF8-4D986E427E1E}" srcId="{2BE25747-4FE7-461B-8E65-919BA2F7F802}" destId="{5AA8A6F0-E94A-4DFC-B55B-AAAE6A7295B6}" srcOrd="8" destOrd="0" parTransId="{20389E67-6002-4956-BD55-8D6332998E9F}" sibTransId="{B2AD96D1-7837-4ACD-8FEF-BC0C88CA4472}"/>
    <dgm:cxn modelId="{2D317A3B-C283-4E22-9F66-53F9A8369CA4}" type="presOf" srcId="{FA16491C-FEBD-413D-AB43-B08DEA453FE5}" destId="{C00E6D56-B8AB-4BEE-AA1A-DC483574FF69}" srcOrd="0" destOrd="0" presId="urn:microsoft.com/office/officeart/2005/8/layout/bProcess2"/>
    <dgm:cxn modelId="{1675BEFF-A292-4E58-A767-53E1E1B75B66}" type="presOf" srcId="{98E72A5C-DFC2-4B47-8CD3-C4F7A0CA181C}" destId="{B65D144C-8DB5-4983-AB70-A34328FDEF71}" srcOrd="0" destOrd="0" presId="urn:microsoft.com/office/officeart/2005/8/layout/bProcess2"/>
    <dgm:cxn modelId="{DBDE9B22-9BBB-4073-87B8-56467D8B136F}" type="presOf" srcId="{1C7875E8-0241-44DA-A322-4A269E24DD32}" destId="{2DD025BF-36D2-4A51-BE8C-85E564BDE8D8}" srcOrd="0" destOrd="0" presId="urn:microsoft.com/office/officeart/2005/8/layout/bProcess2"/>
    <dgm:cxn modelId="{EC3C46D2-FF97-4585-B769-64444D0BF7E5}" srcId="{2BE25747-4FE7-461B-8E65-919BA2F7F802}" destId="{E4F145F1-7162-4173-B283-9418313AC179}" srcOrd="6" destOrd="0" parTransId="{67714297-4F32-4871-9B4B-71638103F272}" sibTransId="{BE055D46-928D-48B3-9CB2-496627864D4E}"/>
    <dgm:cxn modelId="{77B4F25C-4EC7-4A91-8D41-7DD63C9A6BAA}" type="presOf" srcId="{2BE25747-4FE7-461B-8E65-919BA2F7F802}" destId="{46B851D0-D0CC-4B61-BE02-84229E70883C}" srcOrd="0" destOrd="0" presId="urn:microsoft.com/office/officeart/2005/8/layout/bProcess2"/>
    <dgm:cxn modelId="{11865385-237F-49F6-9079-40E6C7E2DF54}" type="presOf" srcId="{BE055D46-928D-48B3-9CB2-496627864D4E}" destId="{EEC736F5-319E-4F81-9ADC-67D037D6BC43}" srcOrd="0" destOrd="0" presId="urn:microsoft.com/office/officeart/2005/8/layout/bProcess2"/>
    <dgm:cxn modelId="{6049A485-0FAF-43D0-B1B4-BA9A1AB2ECF4}" srcId="{2BE25747-4FE7-461B-8E65-919BA2F7F802}" destId="{4851E3D1-0649-42E1-8CA9-DD731648031E}" srcOrd="0" destOrd="0" parTransId="{E5BB8536-5C43-4FAB-8993-DC66E033C805}" sibTransId="{C1C99284-D48E-41EB-BC39-7B5914898C5D}"/>
    <dgm:cxn modelId="{74D7388F-23CA-4901-901B-A30500A70B29}" type="presOf" srcId="{3E20A20B-26E6-4AB0-8657-5BCB3E9A275E}" destId="{837769D6-9E12-426E-8540-47E1580D0BE2}" srcOrd="0" destOrd="0" presId="urn:microsoft.com/office/officeart/2005/8/layout/bProcess2"/>
    <dgm:cxn modelId="{FE228A5E-1E01-4706-9FEA-FF41D630DDD1}" type="presOf" srcId="{362C8DFF-FED8-4FA0-970F-3E5D5417BE17}" destId="{B2817421-1551-4DE1-ACD3-CA99A935C358}" srcOrd="0" destOrd="0" presId="urn:microsoft.com/office/officeart/2005/8/layout/bProcess2"/>
    <dgm:cxn modelId="{AAADBA4C-44CC-4F03-B8B1-45C83CEC8DC5}" type="presOf" srcId="{5AA8A6F0-E94A-4DFC-B55B-AAAE6A7295B6}" destId="{C1AB83DA-F544-488D-BE3E-2C5A115EEA0F}" srcOrd="0" destOrd="0" presId="urn:microsoft.com/office/officeart/2005/8/layout/bProcess2"/>
    <dgm:cxn modelId="{79DD6259-DB3E-4768-A10A-89E2143076D2}" type="presParOf" srcId="{46B851D0-D0CC-4B61-BE02-84229E70883C}" destId="{B5C88210-C16B-4C56-8738-799195E7F8FB}" srcOrd="0" destOrd="0" presId="urn:microsoft.com/office/officeart/2005/8/layout/bProcess2"/>
    <dgm:cxn modelId="{88C4CEE9-3A81-45C0-91AA-E5FA641C0FD9}" type="presParOf" srcId="{46B851D0-D0CC-4B61-BE02-84229E70883C}" destId="{25725F01-E28A-4D05-8EC0-1A532EE71C80}" srcOrd="1" destOrd="0" presId="urn:microsoft.com/office/officeart/2005/8/layout/bProcess2"/>
    <dgm:cxn modelId="{C8B37984-AD52-4487-9ABF-53D09EE9D823}" type="presParOf" srcId="{46B851D0-D0CC-4B61-BE02-84229E70883C}" destId="{CBC93FA3-A34F-4ED7-8DED-95D1401BB2B6}" srcOrd="2" destOrd="0" presId="urn:microsoft.com/office/officeart/2005/8/layout/bProcess2"/>
    <dgm:cxn modelId="{48627072-F50D-4F21-B431-ADF841DEC817}" type="presParOf" srcId="{CBC93FA3-A34F-4ED7-8DED-95D1401BB2B6}" destId="{77A90FFE-CE69-4D47-9F8C-5D755E6B6B41}" srcOrd="0" destOrd="0" presId="urn:microsoft.com/office/officeart/2005/8/layout/bProcess2"/>
    <dgm:cxn modelId="{911D7F58-7B86-4789-8D56-CAB4B94923A4}" type="presParOf" srcId="{CBC93FA3-A34F-4ED7-8DED-95D1401BB2B6}" destId="{0DC56009-BD86-4EBC-B4A4-587D56524CC8}" srcOrd="1" destOrd="0" presId="urn:microsoft.com/office/officeart/2005/8/layout/bProcess2"/>
    <dgm:cxn modelId="{EA5EA5F6-EAC6-4203-B305-1EA95A954AEB}" type="presParOf" srcId="{46B851D0-D0CC-4B61-BE02-84229E70883C}" destId="{7B82D793-3D5C-4F5F-AD1A-6DAC7E231F0F}" srcOrd="3" destOrd="0" presId="urn:microsoft.com/office/officeart/2005/8/layout/bProcess2"/>
    <dgm:cxn modelId="{7112F3D6-9BD5-4AE4-A03E-A648F3DEFCD1}" type="presParOf" srcId="{46B851D0-D0CC-4B61-BE02-84229E70883C}" destId="{D038433C-FF9A-432B-BA3E-0ABAFB844805}" srcOrd="4" destOrd="0" presId="urn:microsoft.com/office/officeart/2005/8/layout/bProcess2"/>
    <dgm:cxn modelId="{B5B8C06D-146D-499D-ABC9-451FF11768BF}" type="presParOf" srcId="{D038433C-FF9A-432B-BA3E-0ABAFB844805}" destId="{6F430D5E-8810-42B6-9C64-E8F994FBA30A}" srcOrd="0" destOrd="0" presId="urn:microsoft.com/office/officeart/2005/8/layout/bProcess2"/>
    <dgm:cxn modelId="{3DD70EC7-329B-4C81-B4B0-04D56C1F7CDE}" type="presParOf" srcId="{D038433C-FF9A-432B-BA3E-0ABAFB844805}" destId="{9E580DAB-15B7-4304-9C11-204819DA7E15}" srcOrd="1" destOrd="0" presId="urn:microsoft.com/office/officeart/2005/8/layout/bProcess2"/>
    <dgm:cxn modelId="{28277C15-6498-4F9E-8056-15F2D38054CF}" type="presParOf" srcId="{46B851D0-D0CC-4B61-BE02-84229E70883C}" destId="{B65D144C-8DB5-4983-AB70-A34328FDEF71}" srcOrd="5" destOrd="0" presId="urn:microsoft.com/office/officeart/2005/8/layout/bProcess2"/>
    <dgm:cxn modelId="{B1E65E6C-6267-4927-B756-6E0C656E717A}" type="presParOf" srcId="{46B851D0-D0CC-4B61-BE02-84229E70883C}" destId="{BE85A33E-7355-4596-9026-EDCB98F4EA9B}" srcOrd="6" destOrd="0" presId="urn:microsoft.com/office/officeart/2005/8/layout/bProcess2"/>
    <dgm:cxn modelId="{F91F3CF4-54AD-4B9D-838A-B7C1AF9D93AA}" type="presParOf" srcId="{BE85A33E-7355-4596-9026-EDCB98F4EA9B}" destId="{06763DB0-2E7B-4E6E-92D8-CFE1BE633A3C}" srcOrd="0" destOrd="0" presId="urn:microsoft.com/office/officeart/2005/8/layout/bProcess2"/>
    <dgm:cxn modelId="{0A4099BD-F15A-4321-ABE2-C490303E0F04}" type="presParOf" srcId="{BE85A33E-7355-4596-9026-EDCB98F4EA9B}" destId="{F9F48FBA-D2F7-434C-B68C-DE354D34D9DC}" srcOrd="1" destOrd="0" presId="urn:microsoft.com/office/officeart/2005/8/layout/bProcess2"/>
    <dgm:cxn modelId="{BFC91795-EB40-4CD3-B628-8DCA6664881C}" type="presParOf" srcId="{46B851D0-D0CC-4B61-BE02-84229E70883C}" destId="{EFD488E5-46BE-45D1-A8D7-98B0F37809C1}" srcOrd="7" destOrd="0" presId="urn:microsoft.com/office/officeart/2005/8/layout/bProcess2"/>
    <dgm:cxn modelId="{6B579C2A-18F4-4D38-BC81-B66C09D7F272}" type="presParOf" srcId="{46B851D0-D0CC-4B61-BE02-84229E70883C}" destId="{E637DD3B-393C-4644-B5DC-9D683FF4B0F0}" srcOrd="8" destOrd="0" presId="urn:microsoft.com/office/officeart/2005/8/layout/bProcess2"/>
    <dgm:cxn modelId="{8165F288-B119-451A-A4E6-6B5BCD7FA45C}" type="presParOf" srcId="{E637DD3B-393C-4644-B5DC-9D683FF4B0F0}" destId="{0A886222-3249-4ABF-8F47-3933629208CC}" srcOrd="0" destOrd="0" presId="urn:microsoft.com/office/officeart/2005/8/layout/bProcess2"/>
    <dgm:cxn modelId="{A05A011C-C1D4-4E28-9A4F-3C8AF4432E63}" type="presParOf" srcId="{E637DD3B-393C-4644-B5DC-9D683FF4B0F0}" destId="{5574AA3C-E92F-463E-8832-A6E3E70D041A}" srcOrd="1" destOrd="0" presId="urn:microsoft.com/office/officeart/2005/8/layout/bProcess2"/>
    <dgm:cxn modelId="{4152311E-E2F2-48FF-BA72-507E12633CA7}" type="presParOf" srcId="{46B851D0-D0CC-4B61-BE02-84229E70883C}" destId="{C00E6D56-B8AB-4BEE-AA1A-DC483574FF69}" srcOrd="9" destOrd="0" presId="urn:microsoft.com/office/officeart/2005/8/layout/bProcess2"/>
    <dgm:cxn modelId="{5A0430F0-6FA9-4E50-B096-FF80086C0198}" type="presParOf" srcId="{46B851D0-D0CC-4B61-BE02-84229E70883C}" destId="{4084042E-223D-4047-836A-79A5E0025AF3}" srcOrd="10" destOrd="0" presId="urn:microsoft.com/office/officeart/2005/8/layout/bProcess2"/>
    <dgm:cxn modelId="{4C417BE0-9D75-40E4-A239-61EB8B2AB8B4}" type="presParOf" srcId="{4084042E-223D-4047-836A-79A5E0025AF3}" destId="{E28DE7EB-7370-48DE-B7B5-B488E9FA0F96}" srcOrd="0" destOrd="0" presId="urn:microsoft.com/office/officeart/2005/8/layout/bProcess2"/>
    <dgm:cxn modelId="{B321F63A-272B-42C4-AA8E-60DA16D2B02E}" type="presParOf" srcId="{4084042E-223D-4047-836A-79A5E0025AF3}" destId="{837769D6-9E12-426E-8540-47E1580D0BE2}" srcOrd="1" destOrd="0" presId="urn:microsoft.com/office/officeart/2005/8/layout/bProcess2"/>
    <dgm:cxn modelId="{B3E8A285-4830-4104-99D2-840255AC4EB3}" type="presParOf" srcId="{46B851D0-D0CC-4B61-BE02-84229E70883C}" destId="{F6128447-E4B7-4672-B6FD-12457A8EF56D}" srcOrd="11" destOrd="0" presId="urn:microsoft.com/office/officeart/2005/8/layout/bProcess2"/>
    <dgm:cxn modelId="{B1353332-61E0-4B3C-9BCF-F23D5F618FD5}" type="presParOf" srcId="{46B851D0-D0CC-4B61-BE02-84229E70883C}" destId="{CAE8AE03-74D9-415E-A6AF-5C2735ABCE9B}" srcOrd="12" destOrd="0" presId="urn:microsoft.com/office/officeart/2005/8/layout/bProcess2"/>
    <dgm:cxn modelId="{953D818E-885C-440F-B301-17D663D23040}" type="presParOf" srcId="{CAE8AE03-74D9-415E-A6AF-5C2735ABCE9B}" destId="{00329F68-CD2A-464A-A15F-177545D212A2}" srcOrd="0" destOrd="0" presId="urn:microsoft.com/office/officeart/2005/8/layout/bProcess2"/>
    <dgm:cxn modelId="{9E17A428-440F-42A2-AEDD-0F8966B5408B}" type="presParOf" srcId="{CAE8AE03-74D9-415E-A6AF-5C2735ABCE9B}" destId="{79E8C55A-3548-4E97-98E7-60BCF70A3C90}" srcOrd="1" destOrd="0" presId="urn:microsoft.com/office/officeart/2005/8/layout/bProcess2"/>
    <dgm:cxn modelId="{F00796DE-02A9-4A11-BECE-450A3D4CC7DA}" type="presParOf" srcId="{46B851D0-D0CC-4B61-BE02-84229E70883C}" destId="{EEC736F5-319E-4F81-9ADC-67D037D6BC43}" srcOrd="13" destOrd="0" presId="urn:microsoft.com/office/officeart/2005/8/layout/bProcess2"/>
    <dgm:cxn modelId="{F02E62A3-88CA-423B-A150-0182B5B1B90F}" type="presParOf" srcId="{46B851D0-D0CC-4B61-BE02-84229E70883C}" destId="{81124516-D59E-47DC-B9BC-AB9380D0F4B9}" srcOrd="14" destOrd="0" presId="urn:microsoft.com/office/officeart/2005/8/layout/bProcess2"/>
    <dgm:cxn modelId="{3E90D703-6A99-4812-9F80-0317BFB1BB3A}" type="presParOf" srcId="{81124516-D59E-47DC-B9BC-AB9380D0F4B9}" destId="{E63115E6-E087-4619-B7C7-1127DCA5AA50}" srcOrd="0" destOrd="0" presId="urn:microsoft.com/office/officeart/2005/8/layout/bProcess2"/>
    <dgm:cxn modelId="{4C97529F-11F9-4686-8EE9-3FBA7F3C0AC5}" type="presParOf" srcId="{81124516-D59E-47DC-B9BC-AB9380D0F4B9}" destId="{B2817421-1551-4DE1-ACD3-CA99A935C358}" srcOrd="1" destOrd="0" presId="urn:microsoft.com/office/officeart/2005/8/layout/bProcess2"/>
    <dgm:cxn modelId="{FFB72527-6051-4252-94D0-7079FC36F363}" type="presParOf" srcId="{46B851D0-D0CC-4B61-BE02-84229E70883C}" destId="{2DD025BF-36D2-4A51-BE8C-85E564BDE8D8}" srcOrd="15" destOrd="0" presId="urn:microsoft.com/office/officeart/2005/8/layout/bProcess2"/>
    <dgm:cxn modelId="{97C3FACA-1C2F-429F-B0BB-C07AE78A148C}" type="presParOf" srcId="{46B851D0-D0CC-4B61-BE02-84229E70883C}" destId="{C1AB83DA-F544-488D-BE3E-2C5A115EEA0F}"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A4350-1BCC-4649-896D-1DB09D770DD3}"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fr-FR"/>
        </a:p>
      </dgm:t>
    </dgm:pt>
    <dgm:pt modelId="{B09F01CB-CD1D-4C1E-9735-7CB246EBBA6F}">
      <dgm:prSet phldrT="[Texte]"/>
      <dgm:spPr/>
      <dgm:t>
        <a:bodyPr/>
        <a:lstStyle/>
        <a:p>
          <a:endParaRPr lang="fr-FR" dirty="0"/>
        </a:p>
      </dgm:t>
    </dgm:pt>
    <dgm:pt modelId="{7C4EF635-5DF0-4C98-8490-0A431F68F614}" type="parTrans" cxnId="{E7370D53-E74C-4B7A-A614-D0C5D31AA597}">
      <dgm:prSet/>
      <dgm:spPr/>
      <dgm:t>
        <a:bodyPr/>
        <a:lstStyle/>
        <a:p>
          <a:endParaRPr lang="fr-FR"/>
        </a:p>
      </dgm:t>
    </dgm:pt>
    <dgm:pt modelId="{727BFE63-23E6-45D1-B21E-4BF853A2331A}" type="sibTrans" cxnId="{E7370D53-E74C-4B7A-A614-D0C5D31AA597}">
      <dgm:prSet/>
      <dgm:spPr/>
      <dgm:t>
        <a:bodyPr/>
        <a:lstStyle/>
        <a:p>
          <a:endParaRPr lang="fr-FR"/>
        </a:p>
      </dgm:t>
    </dgm:pt>
    <dgm:pt modelId="{B43834D6-C8AA-4ECC-AE96-BE17F09C62BA}">
      <dgm:prSet phldrT="[Texte]"/>
      <dgm:spPr/>
      <dgm:t>
        <a:bodyPr/>
        <a:lstStyle/>
        <a:p>
          <a:r>
            <a:rPr lang="fr-FR" dirty="0" smtClean="0"/>
            <a:t>Orientations méthodologiques</a:t>
          </a:r>
          <a:endParaRPr lang="fr-FR" dirty="0"/>
        </a:p>
      </dgm:t>
    </dgm:pt>
    <dgm:pt modelId="{64D48169-DFDD-4976-956B-279D2B1E07BD}" type="parTrans" cxnId="{E4EC9883-07BE-49B5-8DDE-C7B053762FFE}">
      <dgm:prSet/>
      <dgm:spPr/>
      <dgm:t>
        <a:bodyPr/>
        <a:lstStyle/>
        <a:p>
          <a:endParaRPr lang="fr-FR"/>
        </a:p>
      </dgm:t>
    </dgm:pt>
    <dgm:pt modelId="{1623BF6D-6FAA-42D1-9E16-ECD28DE2F196}" type="sibTrans" cxnId="{E4EC9883-07BE-49B5-8DDE-C7B053762FFE}">
      <dgm:prSet/>
      <dgm:spPr/>
      <dgm:t>
        <a:bodyPr/>
        <a:lstStyle/>
        <a:p>
          <a:endParaRPr lang="fr-FR"/>
        </a:p>
      </dgm:t>
    </dgm:pt>
    <dgm:pt modelId="{06161EF9-1550-463E-AC78-E210F73A1F46}">
      <dgm:prSet phldrT="[Texte]"/>
      <dgm:spPr/>
      <dgm:t>
        <a:bodyPr/>
        <a:lstStyle/>
        <a:p>
          <a:r>
            <a:rPr lang="fr-FR" dirty="0" smtClean="0"/>
            <a:t>Outillage des prestations</a:t>
          </a:r>
          <a:endParaRPr lang="fr-FR" dirty="0"/>
        </a:p>
      </dgm:t>
    </dgm:pt>
    <dgm:pt modelId="{47159CA2-35B7-4DDE-819C-FD5109D438FB}" type="parTrans" cxnId="{9C0E75A1-96BA-4941-958B-B6590DA5A193}">
      <dgm:prSet/>
      <dgm:spPr/>
      <dgm:t>
        <a:bodyPr/>
        <a:lstStyle/>
        <a:p>
          <a:endParaRPr lang="fr-FR"/>
        </a:p>
      </dgm:t>
    </dgm:pt>
    <dgm:pt modelId="{AC82C776-D693-49E8-98A5-244A7D7CC18A}" type="sibTrans" cxnId="{9C0E75A1-96BA-4941-958B-B6590DA5A193}">
      <dgm:prSet/>
      <dgm:spPr/>
      <dgm:t>
        <a:bodyPr/>
        <a:lstStyle/>
        <a:p>
          <a:endParaRPr lang="fr-FR"/>
        </a:p>
      </dgm:t>
    </dgm:pt>
    <dgm:pt modelId="{467B08E4-C9C3-4D88-9D0A-283FDB92EF2D}">
      <dgm:prSet phldrT="[Texte]" phldr="1"/>
      <dgm:spPr/>
      <dgm:t>
        <a:bodyPr/>
        <a:lstStyle/>
        <a:p>
          <a:endParaRPr lang="fr-FR" sz="2100" dirty="0"/>
        </a:p>
      </dgm:t>
    </dgm:pt>
    <dgm:pt modelId="{89FC782C-EDCD-4607-9B9D-BEC831CD91E1}" type="parTrans" cxnId="{5DF6B2CC-B8B1-423B-8B1E-B4950BDFEE4A}">
      <dgm:prSet/>
      <dgm:spPr/>
      <dgm:t>
        <a:bodyPr/>
        <a:lstStyle/>
        <a:p>
          <a:endParaRPr lang="fr-FR"/>
        </a:p>
      </dgm:t>
    </dgm:pt>
    <dgm:pt modelId="{86C477DC-F7D9-4BA9-90CB-8CB22246380B}" type="sibTrans" cxnId="{5DF6B2CC-B8B1-423B-8B1E-B4950BDFEE4A}">
      <dgm:prSet/>
      <dgm:spPr/>
      <dgm:t>
        <a:bodyPr/>
        <a:lstStyle/>
        <a:p>
          <a:endParaRPr lang="fr-FR"/>
        </a:p>
      </dgm:t>
    </dgm:pt>
    <dgm:pt modelId="{7F64BB87-3662-431E-A63C-B0F6C569C593}">
      <dgm:prSet phldrT="[Texte]"/>
      <dgm:spPr/>
      <dgm:t>
        <a:bodyPr/>
        <a:lstStyle/>
        <a:p>
          <a:endParaRPr lang="fr-FR" dirty="0"/>
        </a:p>
      </dgm:t>
    </dgm:pt>
    <dgm:pt modelId="{15BA5DF7-9994-48B3-9109-BC29B6F3A694}" type="parTrans" cxnId="{C5DD8622-C485-4008-ABEF-8CE8F365A629}">
      <dgm:prSet/>
      <dgm:spPr/>
      <dgm:t>
        <a:bodyPr/>
        <a:lstStyle/>
        <a:p>
          <a:endParaRPr lang="fr-FR"/>
        </a:p>
      </dgm:t>
    </dgm:pt>
    <dgm:pt modelId="{B1AC3A5B-B40C-41BF-9C28-CC6A2424D9E8}" type="sibTrans" cxnId="{C5DD8622-C485-4008-ABEF-8CE8F365A629}">
      <dgm:prSet/>
      <dgm:spPr/>
      <dgm:t>
        <a:bodyPr/>
        <a:lstStyle/>
        <a:p>
          <a:endParaRPr lang="fr-FR"/>
        </a:p>
      </dgm:t>
    </dgm:pt>
    <dgm:pt modelId="{1EEF2FCE-C1D0-4B49-9D50-ADFB5E3A7935}">
      <dgm:prSet phldrT="[Texte]"/>
      <dgm:spPr/>
      <dgm:t>
        <a:bodyPr/>
        <a:lstStyle/>
        <a:p>
          <a:endParaRPr lang="fr-FR" dirty="0"/>
        </a:p>
      </dgm:t>
    </dgm:pt>
    <dgm:pt modelId="{39F88DBA-F647-464E-8446-C6D193EA412A}" type="parTrans" cxnId="{453BC006-D00E-450F-A848-2E81BC54A3FC}">
      <dgm:prSet/>
      <dgm:spPr/>
      <dgm:t>
        <a:bodyPr/>
        <a:lstStyle/>
        <a:p>
          <a:endParaRPr lang="fr-FR"/>
        </a:p>
      </dgm:t>
    </dgm:pt>
    <dgm:pt modelId="{D2C9918E-DFF2-4828-9B22-63AA51844FA3}" type="sibTrans" cxnId="{453BC006-D00E-450F-A848-2E81BC54A3FC}">
      <dgm:prSet/>
      <dgm:spPr/>
      <dgm:t>
        <a:bodyPr/>
        <a:lstStyle/>
        <a:p>
          <a:endParaRPr lang="fr-FR"/>
        </a:p>
      </dgm:t>
    </dgm:pt>
    <dgm:pt modelId="{A2C0E7E0-06C2-4F7A-B954-193BF14DFDD1}">
      <dgm:prSet phldrT="[Texte]"/>
      <dgm:spPr/>
      <dgm:t>
        <a:bodyPr/>
        <a:lstStyle/>
        <a:p>
          <a:r>
            <a:rPr lang="fr-FR" dirty="0" err="1" smtClean="0"/>
            <a:t>Co-portage</a:t>
          </a:r>
          <a:r>
            <a:rPr lang="fr-FR" dirty="0" smtClean="0"/>
            <a:t> de projets innovants telle que la VAE collective</a:t>
          </a:r>
          <a:endParaRPr lang="fr-FR" dirty="0"/>
        </a:p>
      </dgm:t>
    </dgm:pt>
    <dgm:pt modelId="{CF37FA98-526B-4797-8AFF-3678E7696854}" type="parTrans" cxnId="{E8169678-F6C4-4D3E-9E8A-FC6C3F7A14A7}">
      <dgm:prSet/>
      <dgm:spPr/>
      <dgm:t>
        <a:bodyPr/>
        <a:lstStyle/>
        <a:p>
          <a:endParaRPr lang="fr-FR"/>
        </a:p>
      </dgm:t>
    </dgm:pt>
    <dgm:pt modelId="{40B43C1B-B3DF-48A1-9247-56D88187DBC5}" type="sibTrans" cxnId="{E8169678-F6C4-4D3E-9E8A-FC6C3F7A14A7}">
      <dgm:prSet/>
      <dgm:spPr/>
      <dgm:t>
        <a:bodyPr/>
        <a:lstStyle/>
        <a:p>
          <a:endParaRPr lang="fr-FR"/>
        </a:p>
      </dgm:t>
    </dgm:pt>
    <dgm:pt modelId="{2C49DC13-845E-44BC-AA94-F5A74A27CE5C}">
      <dgm:prSet phldrT="[Texte]" custT="1"/>
      <dgm:spPr/>
      <dgm:t>
        <a:bodyPr/>
        <a:lstStyle/>
        <a:p>
          <a:r>
            <a:rPr lang="fr-FR" sz="1800" dirty="0" smtClean="0"/>
            <a:t>Présentation au titre professionnel de 2 à 3 000 candidats par an</a:t>
          </a:r>
          <a:endParaRPr lang="fr-FR" sz="1800" dirty="0"/>
        </a:p>
      </dgm:t>
    </dgm:pt>
    <dgm:pt modelId="{4052A834-817B-43C5-83AD-59CF0CD437C0}" type="sibTrans" cxnId="{8C353285-036E-49B8-BE28-B23A329CE00C}">
      <dgm:prSet/>
      <dgm:spPr/>
      <dgm:t>
        <a:bodyPr/>
        <a:lstStyle/>
        <a:p>
          <a:endParaRPr lang="fr-FR"/>
        </a:p>
      </dgm:t>
    </dgm:pt>
    <dgm:pt modelId="{F42C1326-B988-47CC-870F-32927A5075F7}" type="parTrans" cxnId="{8C353285-036E-49B8-BE28-B23A329CE00C}">
      <dgm:prSet/>
      <dgm:spPr/>
      <dgm:t>
        <a:bodyPr/>
        <a:lstStyle/>
        <a:p>
          <a:endParaRPr lang="fr-FR"/>
        </a:p>
      </dgm:t>
    </dgm:pt>
    <dgm:pt modelId="{1FA6E820-910D-4515-8E71-A9CB25E33791}">
      <dgm:prSet phldrT="[Texte]"/>
      <dgm:spPr/>
      <dgm:t>
        <a:bodyPr/>
        <a:lstStyle/>
        <a:p>
          <a:r>
            <a:rPr lang="fr-FR" dirty="0" smtClean="0"/>
            <a:t>Formation des acteurs internes</a:t>
          </a:r>
          <a:endParaRPr lang="fr-FR" dirty="0"/>
        </a:p>
      </dgm:t>
    </dgm:pt>
    <dgm:pt modelId="{60322B67-8A11-4E17-B7EA-9DE52BA08085}" type="parTrans" cxnId="{AFB53B10-BC0E-42EE-957A-794D1A728816}">
      <dgm:prSet/>
      <dgm:spPr/>
      <dgm:t>
        <a:bodyPr/>
        <a:lstStyle/>
        <a:p>
          <a:endParaRPr lang="fr-FR"/>
        </a:p>
      </dgm:t>
    </dgm:pt>
    <dgm:pt modelId="{138C515E-9C6D-4A8A-BBF9-8802D6C7EC71}" type="sibTrans" cxnId="{AFB53B10-BC0E-42EE-957A-794D1A728816}">
      <dgm:prSet/>
      <dgm:spPr/>
      <dgm:t>
        <a:bodyPr/>
        <a:lstStyle/>
        <a:p>
          <a:endParaRPr lang="fr-FR"/>
        </a:p>
      </dgm:t>
    </dgm:pt>
    <dgm:pt modelId="{935A46B6-4893-4409-B090-B34FE0B58B9A}">
      <dgm:prSet phldrT="[Texte]" custT="1"/>
      <dgm:spPr/>
      <dgm:t>
        <a:bodyPr/>
        <a:lstStyle/>
        <a:p>
          <a:r>
            <a:rPr lang="fr-FR" sz="1800" dirty="0" smtClean="0"/>
            <a:t>Mise en œuvre de services d’information et d’accompagnement via un réseau d’une centaine de « référents VAE » avec une couverture nationale</a:t>
          </a:r>
          <a:endParaRPr lang="fr-FR" sz="1800" dirty="0"/>
        </a:p>
      </dgm:t>
    </dgm:pt>
    <dgm:pt modelId="{A5088016-120B-4301-AA35-3A63276E86A6}" type="parTrans" cxnId="{6AF8EC7B-7CD5-4347-BE54-421C8F658B5E}">
      <dgm:prSet/>
      <dgm:spPr/>
    </dgm:pt>
    <dgm:pt modelId="{B2779620-2800-4FCC-8911-AE24CA94F80E}" type="sibTrans" cxnId="{6AF8EC7B-7CD5-4347-BE54-421C8F658B5E}">
      <dgm:prSet/>
      <dgm:spPr/>
    </dgm:pt>
    <dgm:pt modelId="{C53D4EC1-0A2E-4CC3-840B-4EFE41FBA09E}" type="pres">
      <dgm:prSet presAssocID="{1C7A4350-1BCC-4649-896D-1DB09D770DD3}" presName="Name0" presStyleCnt="0">
        <dgm:presLayoutVars>
          <dgm:dir/>
          <dgm:resizeHandles val="exact"/>
        </dgm:presLayoutVars>
      </dgm:prSet>
      <dgm:spPr/>
      <dgm:t>
        <a:bodyPr/>
        <a:lstStyle/>
        <a:p>
          <a:endParaRPr lang="fr-FR"/>
        </a:p>
      </dgm:t>
    </dgm:pt>
    <dgm:pt modelId="{E195E053-4C31-4F4A-9099-6668B88A59EA}" type="pres">
      <dgm:prSet presAssocID="{B09F01CB-CD1D-4C1E-9735-7CB246EBBA6F}" presName="node" presStyleLbl="node1" presStyleIdx="0" presStyleCnt="2">
        <dgm:presLayoutVars>
          <dgm:bulletEnabled val="1"/>
        </dgm:presLayoutVars>
      </dgm:prSet>
      <dgm:spPr/>
      <dgm:t>
        <a:bodyPr/>
        <a:lstStyle/>
        <a:p>
          <a:endParaRPr lang="fr-FR"/>
        </a:p>
      </dgm:t>
    </dgm:pt>
    <dgm:pt modelId="{92CE5742-DE4E-4E97-B3FA-CAD81CDFECE0}" type="pres">
      <dgm:prSet presAssocID="{727BFE63-23E6-45D1-B21E-4BF853A2331A}" presName="sibTrans" presStyleCnt="0"/>
      <dgm:spPr/>
    </dgm:pt>
    <dgm:pt modelId="{CB729778-F110-4F1E-BDEE-21D83701B882}" type="pres">
      <dgm:prSet presAssocID="{467B08E4-C9C3-4D88-9D0A-283FDB92EF2D}" presName="node" presStyleLbl="node1" presStyleIdx="1" presStyleCnt="2">
        <dgm:presLayoutVars>
          <dgm:bulletEnabled val="1"/>
        </dgm:presLayoutVars>
      </dgm:prSet>
      <dgm:spPr/>
      <dgm:t>
        <a:bodyPr/>
        <a:lstStyle/>
        <a:p>
          <a:endParaRPr lang="fr-FR"/>
        </a:p>
      </dgm:t>
    </dgm:pt>
  </dgm:ptLst>
  <dgm:cxnLst>
    <dgm:cxn modelId="{5DF6B2CC-B8B1-423B-8B1E-B4950BDFEE4A}" srcId="{1C7A4350-1BCC-4649-896D-1DB09D770DD3}" destId="{467B08E4-C9C3-4D88-9D0A-283FDB92EF2D}" srcOrd="1" destOrd="0" parTransId="{89FC782C-EDCD-4607-9B9D-BEC831CD91E1}" sibTransId="{86C477DC-F7D9-4BA9-90CB-8CB22246380B}"/>
    <dgm:cxn modelId="{CC62F0AE-16E6-49A6-A467-802372A5145F}" type="presOf" srcId="{B09F01CB-CD1D-4C1E-9735-7CB246EBBA6F}" destId="{E195E053-4C31-4F4A-9099-6668B88A59EA}" srcOrd="0" destOrd="0" presId="urn:microsoft.com/office/officeart/2005/8/layout/hList6"/>
    <dgm:cxn modelId="{5EFBF4C5-F1F4-412E-8A88-00616F1DD061}" type="presOf" srcId="{467B08E4-C9C3-4D88-9D0A-283FDB92EF2D}" destId="{CB729778-F110-4F1E-BDEE-21D83701B882}" srcOrd="0" destOrd="0" presId="urn:microsoft.com/office/officeart/2005/8/layout/hList6"/>
    <dgm:cxn modelId="{626A976F-65D1-445D-8E13-4A7CF044185D}" type="presOf" srcId="{A2C0E7E0-06C2-4F7A-B954-193BF14DFDD1}" destId="{E195E053-4C31-4F4A-9099-6668B88A59EA}" srcOrd="0" destOrd="5" presId="urn:microsoft.com/office/officeart/2005/8/layout/hList6"/>
    <dgm:cxn modelId="{B509C2DA-BB15-42A3-A881-AEE66384279B}" type="presOf" srcId="{935A46B6-4893-4409-B090-B34FE0B58B9A}" destId="{CB729778-F110-4F1E-BDEE-21D83701B882}" srcOrd="0" destOrd="2" presId="urn:microsoft.com/office/officeart/2005/8/layout/hList6"/>
    <dgm:cxn modelId="{6AF8EC7B-7CD5-4347-BE54-421C8F658B5E}" srcId="{467B08E4-C9C3-4D88-9D0A-283FDB92EF2D}" destId="{935A46B6-4893-4409-B090-B34FE0B58B9A}" srcOrd="1" destOrd="0" parTransId="{A5088016-120B-4301-AA35-3A63276E86A6}" sibTransId="{B2779620-2800-4FCC-8911-AE24CA94F80E}"/>
    <dgm:cxn modelId="{618442B7-355E-4516-8173-6366DF3029DD}" type="presOf" srcId="{1FA6E820-910D-4515-8E71-A9CB25E33791}" destId="{E195E053-4C31-4F4A-9099-6668B88A59EA}" srcOrd="0" destOrd="4" presId="urn:microsoft.com/office/officeart/2005/8/layout/hList6"/>
    <dgm:cxn modelId="{E7370D53-E74C-4B7A-A614-D0C5D31AA597}" srcId="{1C7A4350-1BCC-4649-896D-1DB09D770DD3}" destId="{B09F01CB-CD1D-4C1E-9735-7CB246EBBA6F}" srcOrd="0" destOrd="0" parTransId="{7C4EF635-5DF0-4C98-8490-0A431F68F614}" sibTransId="{727BFE63-23E6-45D1-B21E-4BF853A2331A}"/>
    <dgm:cxn modelId="{46F1313A-4BE8-49F1-8FD8-C92A36124BB9}" type="presOf" srcId="{2C49DC13-845E-44BC-AA94-F5A74A27CE5C}" destId="{CB729778-F110-4F1E-BDEE-21D83701B882}" srcOrd="0" destOrd="1" presId="urn:microsoft.com/office/officeart/2005/8/layout/hList6"/>
    <dgm:cxn modelId="{C5DD8622-C485-4008-ABEF-8CE8F365A629}" srcId="{B09F01CB-CD1D-4C1E-9735-7CB246EBBA6F}" destId="{7F64BB87-3662-431E-A63C-B0F6C569C593}" srcOrd="5" destOrd="0" parTransId="{15BA5DF7-9994-48B3-9109-BC29B6F3A694}" sibTransId="{B1AC3A5B-B40C-41BF-9C28-CC6A2424D9E8}"/>
    <dgm:cxn modelId="{E4EC9883-07BE-49B5-8DDE-C7B053762FFE}" srcId="{B09F01CB-CD1D-4C1E-9735-7CB246EBBA6F}" destId="{B43834D6-C8AA-4ECC-AE96-BE17F09C62BA}" srcOrd="1" destOrd="0" parTransId="{64D48169-DFDD-4976-956B-279D2B1E07BD}" sibTransId="{1623BF6D-6FAA-42D1-9E16-ECD28DE2F196}"/>
    <dgm:cxn modelId="{FDEE0675-CD2E-49E7-8825-6EBF20F58EA2}" type="presOf" srcId="{7F64BB87-3662-431E-A63C-B0F6C569C593}" destId="{E195E053-4C31-4F4A-9099-6668B88A59EA}" srcOrd="0" destOrd="6" presId="urn:microsoft.com/office/officeart/2005/8/layout/hList6"/>
    <dgm:cxn modelId="{0DBEFE84-3F0B-456B-A532-02C94DF65EB4}" type="presOf" srcId="{1EEF2FCE-C1D0-4B49-9D50-ADFB5E3A7935}" destId="{E195E053-4C31-4F4A-9099-6668B88A59EA}" srcOrd="0" destOrd="1" presId="urn:microsoft.com/office/officeart/2005/8/layout/hList6"/>
    <dgm:cxn modelId="{9C0E75A1-96BA-4941-958B-B6590DA5A193}" srcId="{B09F01CB-CD1D-4C1E-9735-7CB246EBBA6F}" destId="{06161EF9-1550-463E-AC78-E210F73A1F46}" srcOrd="2" destOrd="0" parTransId="{47159CA2-35B7-4DDE-819C-FD5109D438FB}" sibTransId="{AC82C776-D693-49E8-98A5-244A7D7CC18A}"/>
    <dgm:cxn modelId="{4EE5A596-F592-4651-9170-B1E66F58802B}" type="presOf" srcId="{06161EF9-1550-463E-AC78-E210F73A1F46}" destId="{E195E053-4C31-4F4A-9099-6668B88A59EA}" srcOrd="0" destOrd="3" presId="urn:microsoft.com/office/officeart/2005/8/layout/hList6"/>
    <dgm:cxn modelId="{8C353285-036E-49B8-BE28-B23A329CE00C}" srcId="{467B08E4-C9C3-4D88-9D0A-283FDB92EF2D}" destId="{2C49DC13-845E-44BC-AA94-F5A74A27CE5C}" srcOrd="0" destOrd="0" parTransId="{F42C1326-B988-47CC-870F-32927A5075F7}" sibTransId="{4052A834-817B-43C5-83AD-59CF0CD437C0}"/>
    <dgm:cxn modelId="{E8169678-F6C4-4D3E-9E8A-FC6C3F7A14A7}" srcId="{B09F01CB-CD1D-4C1E-9735-7CB246EBBA6F}" destId="{A2C0E7E0-06C2-4F7A-B954-193BF14DFDD1}" srcOrd="4" destOrd="0" parTransId="{CF37FA98-526B-4797-8AFF-3678E7696854}" sibTransId="{40B43C1B-B3DF-48A1-9247-56D88187DBC5}"/>
    <dgm:cxn modelId="{99C6AA74-A48C-4B92-BE11-C6CCBC8A3D8A}" type="presOf" srcId="{B43834D6-C8AA-4ECC-AE96-BE17F09C62BA}" destId="{E195E053-4C31-4F4A-9099-6668B88A59EA}" srcOrd="0" destOrd="2" presId="urn:microsoft.com/office/officeart/2005/8/layout/hList6"/>
    <dgm:cxn modelId="{1D06D314-D51F-4C9F-9D59-AE114B221DE3}" type="presOf" srcId="{1C7A4350-1BCC-4649-896D-1DB09D770DD3}" destId="{C53D4EC1-0A2E-4CC3-840B-4EFE41FBA09E}" srcOrd="0" destOrd="0" presId="urn:microsoft.com/office/officeart/2005/8/layout/hList6"/>
    <dgm:cxn modelId="{453BC006-D00E-450F-A848-2E81BC54A3FC}" srcId="{B09F01CB-CD1D-4C1E-9735-7CB246EBBA6F}" destId="{1EEF2FCE-C1D0-4B49-9D50-ADFB5E3A7935}" srcOrd="0" destOrd="0" parTransId="{39F88DBA-F647-464E-8446-C6D193EA412A}" sibTransId="{D2C9918E-DFF2-4828-9B22-63AA51844FA3}"/>
    <dgm:cxn modelId="{AFB53B10-BC0E-42EE-957A-794D1A728816}" srcId="{B09F01CB-CD1D-4C1E-9735-7CB246EBBA6F}" destId="{1FA6E820-910D-4515-8E71-A9CB25E33791}" srcOrd="3" destOrd="0" parTransId="{60322B67-8A11-4E17-B7EA-9DE52BA08085}" sibTransId="{138C515E-9C6D-4A8A-BBF9-8802D6C7EC71}"/>
    <dgm:cxn modelId="{B377C254-34D9-4771-8D7C-CA9A17A36267}" type="presParOf" srcId="{C53D4EC1-0A2E-4CC3-840B-4EFE41FBA09E}" destId="{E195E053-4C31-4F4A-9099-6668B88A59EA}" srcOrd="0" destOrd="0" presId="urn:microsoft.com/office/officeart/2005/8/layout/hList6"/>
    <dgm:cxn modelId="{433C0912-ECAE-491C-9355-1B50F0423611}" type="presParOf" srcId="{C53D4EC1-0A2E-4CC3-840B-4EFE41FBA09E}" destId="{92CE5742-DE4E-4E97-B3FA-CAD81CDFECE0}" srcOrd="1" destOrd="0" presId="urn:microsoft.com/office/officeart/2005/8/layout/hList6"/>
    <dgm:cxn modelId="{2C5FEE51-F0F8-49C7-B894-A19456E31807}" type="presParOf" srcId="{C53D4EC1-0A2E-4CC3-840B-4EFE41FBA09E}" destId="{CB729778-F110-4F1E-BDEE-21D83701B882}"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90300-0920-4DC5-862B-18DF8C6571B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664C4E08-5291-4D1E-801D-3B406B948B94}">
      <dgm:prSet phldrT="[Texte]"/>
      <dgm:spPr/>
      <dgm:t>
        <a:bodyPr/>
        <a:lstStyle/>
        <a:p>
          <a:r>
            <a:rPr lang="fr-FR" dirty="0" smtClean="0"/>
            <a:t>Un processus assoupli</a:t>
          </a:r>
          <a:endParaRPr lang="fr-FR" dirty="0"/>
        </a:p>
      </dgm:t>
    </dgm:pt>
    <dgm:pt modelId="{15E621AB-9F91-41E0-ADF8-8C3A851D000C}" type="parTrans" cxnId="{DED6CEF3-3BB9-427A-A912-E06D2BF5F62C}">
      <dgm:prSet/>
      <dgm:spPr/>
      <dgm:t>
        <a:bodyPr/>
        <a:lstStyle/>
        <a:p>
          <a:endParaRPr lang="fr-FR"/>
        </a:p>
      </dgm:t>
    </dgm:pt>
    <dgm:pt modelId="{B2971166-D09F-40ED-BBA6-835C93739166}" type="sibTrans" cxnId="{DED6CEF3-3BB9-427A-A912-E06D2BF5F62C}">
      <dgm:prSet/>
      <dgm:spPr/>
      <dgm:t>
        <a:bodyPr/>
        <a:lstStyle/>
        <a:p>
          <a:endParaRPr lang="fr-FR"/>
        </a:p>
      </dgm:t>
    </dgm:pt>
    <dgm:pt modelId="{1471FB6B-CAEF-41AD-81D1-F761B67C91B3}">
      <dgm:prSet phldrT="[Texte]"/>
      <dgm:spPr/>
      <dgm:t>
        <a:bodyPr/>
        <a:lstStyle/>
        <a:p>
          <a:r>
            <a:rPr lang="fr-FR" dirty="0" smtClean="0"/>
            <a:t>Possibilité de formations complémentaires</a:t>
          </a:r>
          <a:endParaRPr lang="fr-FR" dirty="0"/>
        </a:p>
      </dgm:t>
    </dgm:pt>
    <dgm:pt modelId="{7E69C495-C8BF-4B41-B542-5E97D43C63FA}" type="parTrans" cxnId="{AE0C393D-634C-4B0B-A50D-DB80C0DF47A5}">
      <dgm:prSet/>
      <dgm:spPr/>
      <dgm:t>
        <a:bodyPr/>
        <a:lstStyle/>
        <a:p>
          <a:endParaRPr lang="fr-FR"/>
        </a:p>
      </dgm:t>
    </dgm:pt>
    <dgm:pt modelId="{990B293E-B42F-4FC8-B7C4-88C08F59A5FF}" type="sibTrans" cxnId="{AE0C393D-634C-4B0B-A50D-DB80C0DF47A5}">
      <dgm:prSet/>
      <dgm:spPr/>
      <dgm:t>
        <a:bodyPr/>
        <a:lstStyle/>
        <a:p>
          <a:endParaRPr lang="fr-FR"/>
        </a:p>
      </dgm:t>
    </dgm:pt>
    <dgm:pt modelId="{E51DC8F5-FB6D-4FFB-9C17-6FC888501B94}">
      <dgm:prSet phldrT="[Texte]"/>
      <dgm:spPr/>
      <dgm:t>
        <a:bodyPr/>
        <a:lstStyle/>
        <a:p>
          <a:r>
            <a:rPr lang="fr-FR" dirty="0" smtClean="0"/>
            <a:t>Parcours de 6 mois maxi</a:t>
          </a:r>
          <a:endParaRPr lang="fr-FR" dirty="0"/>
        </a:p>
      </dgm:t>
    </dgm:pt>
    <dgm:pt modelId="{61EEE2BC-A677-4E26-A045-3DB705534284}" type="parTrans" cxnId="{CE933DB6-F76F-4946-BED4-BEAB89AC47E2}">
      <dgm:prSet/>
      <dgm:spPr/>
      <dgm:t>
        <a:bodyPr/>
        <a:lstStyle/>
        <a:p>
          <a:endParaRPr lang="fr-FR"/>
        </a:p>
      </dgm:t>
    </dgm:pt>
    <dgm:pt modelId="{2DAF2B9C-E7E7-4F47-BCA9-DDE460FC2419}" type="sibTrans" cxnId="{CE933DB6-F76F-4946-BED4-BEAB89AC47E2}">
      <dgm:prSet/>
      <dgm:spPr/>
      <dgm:t>
        <a:bodyPr/>
        <a:lstStyle/>
        <a:p>
          <a:endParaRPr lang="fr-FR"/>
        </a:p>
      </dgm:t>
    </dgm:pt>
    <dgm:pt modelId="{48DC5BF4-F488-43C6-A924-A107E637F6A8}">
      <dgm:prSet phldrT="[Texte]"/>
      <dgm:spPr/>
      <dgm:t>
        <a:bodyPr/>
        <a:lstStyle/>
        <a:p>
          <a:r>
            <a:rPr lang="fr-FR" dirty="0" smtClean="0"/>
            <a:t>Un lien opérationnel étroit entre Pôle Emploi et l’AFPA</a:t>
          </a:r>
          <a:endParaRPr lang="fr-FR" dirty="0"/>
        </a:p>
      </dgm:t>
    </dgm:pt>
    <dgm:pt modelId="{14DB2C09-EF53-4242-A46F-5927E781D638}" type="parTrans" cxnId="{5DD60591-4F49-49E5-AFB9-CF9E1D49E58A}">
      <dgm:prSet/>
      <dgm:spPr/>
      <dgm:t>
        <a:bodyPr/>
        <a:lstStyle/>
        <a:p>
          <a:endParaRPr lang="fr-FR"/>
        </a:p>
      </dgm:t>
    </dgm:pt>
    <dgm:pt modelId="{8E5764EC-32A7-4841-A26D-E1AF711087EF}" type="sibTrans" cxnId="{5DD60591-4F49-49E5-AFB9-CF9E1D49E58A}">
      <dgm:prSet/>
      <dgm:spPr/>
      <dgm:t>
        <a:bodyPr/>
        <a:lstStyle/>
        <a:p>
          <a:endParaRPr lang="fr-FR"/>
        </a:p>
      </dgm:t>
    </dgm:pt>
    <dgm:pt modelId="{74C868A5-8191-4DB6-A939-17F552A8C4FD}">
      <dgm:prSet phldrT="[Texte]"/>
      <dgm:spPr/>
      <dgm:t>
        <a:bodyPr/>
        <a:lstStyle/>
        <a:p>
          <a:r>
            <a:rPr lang="fr-FR" dirty="0" smtClean="0"/>
            <a:t>Outillage simple et pérenne</a:t>
          </a:r>
          <a:endParaRPr lang="fr-FR" dirty="0"/>
        </a:p>
      </dgm:t>
    </dgm:pt>
    <dgm:pt modelId="{62BA5E57-2226-4671-B759-731564257AE2}" type="parTrans" cxnId="{5A75730E-4F88-437D-83D9-24F14A759BB2}">
      <dgm:prSet/>
      <dgm:spPr/>
      <dgm:t>
        <a:bodyPr/>
        <a:lstStyle/>
        <a:p>
          <a:endParaRPr lang="fr-FR"/>
        </a:p>
      </dgm:t>
    </dgm:pt>
    <dgm:pt modelId="{E345D224-BB69-4B7A-90D5-4E29F07C42E8}" type="sibTrans" cxnId="{5A75730E-4F88-437D-83D9-24F14A759BB2}">
      <dgm:prSet/>
      <dgm:spPr/>
      <dgm:t>
        <a:bodyPr/>
        <a:lstStyle/>
        <a:p>
          <a:endParaRPr lang="fr-FR"/>
        </a:p>
      </dgm:t>
    </dgm:pt>
    <dgm:pt modelId="{3BAE51D7-71EF-4CF8-9855-7B256849A043}">
      <dgm:prSet phldrT="[Texte]"/>
      <dgm:spPr/>
      <dgm:t>
        <a:bodyPr/>
        <a:lstStyle/>
        <a:p>
          <a:r>
            <a:rPr lang="fr-FR" dirty="0" smtClean="0"/>
            <a:t>Traçabilité simple et partagée</a:t>
          </a:r>
          <a:endParaRPr lang="fr-FR" dirty="0"/>
        </a:p>
      </dgm:t>
    </dgm:pt>
    <dgm:pt modelId="{631C5BFE-127B-41F1-A281-F68A4DCFF356}" type="parTrans" cxnId="{9B39713D-2B8F-409C-BE81-6569A0EAA8D9}">
      <dgm:prSet/>
      <dgm:spPr/>
      <dgm:t>
        <a:bodyPr/>
        <a:lstStyle/>
        <a:p>
          <a:endParaRPr lang="fr-FR"/>
        </a:p>
      </dgm:t>
    </dgm:pt>
    <dgm:pt modelId="{8D798F9D-B5B0-4572-AB73-DE062ADE16C5}" type="sibTrans" cxnId="{9B39713D-2B8F-409C-BE81-6569A0EAA8D9}">
      <dgm:prSet/>
      <dgm:spPr/>
      <dgm:t>
        <a:bodyPr/>
        <a:lstStyle/>
        <a:p>
          <a:endParaRPr lang="fr-FR"/>
        </a:p>
      </dgm:t>
    </dgm:pt>
    <dgm:pt modelId="{AF9968EE-EF94-402E-884F-7766B870E002}">
      <dgm:prSet/>
      <dgm:spPr/>
      <dgm:t>
        <a:bodyPr/>
        <a:lstStyle/>
        <a:p>
          <a:r>
            <a:rPr lang="fr-FR" dirty="0" smtClean="0"/>
            <a:t>Accompagnement visant un retour rapide à l’emploi</a:t>
          </a:r>
          <a:endParaRPr lang="fr-FR" dirty="0"/>
        </a:p>
      </dgm:t>
    </dgm:pt>
    <dgm:pt modelId="{4131FD38-0B10-4BB0-8A0E-21AB735D26CC}" type="parTrans" cxnId="{9193A624-7BBB-402C-AB7F-B2D1C9160B48}">
      <dgm:prSet/>
      <dgm:spPr/>
      <dgm:t>
        <a:bodyPr/>
        <a:lstStyle/>
        <a:p>
          <a:endParaRPr lang="fr-FR"/>
        </a:p>
      </dgm:t>
    </dgm:pt>
    <dgm:pt modelId="{C544818D-8947-4E30-BD2C-89EECCB89C79}" type="sibTrans" cxnId="{9193A624-7BBB-402C-AB7F-B2D1C9160B48}">
      <dgm:prSet/>
      <dgm:spPr/>
      <dgm:t>
        <a:bodyPr/>
        <a:lstStyle/>
        <a:p>
          <a:endParaRPr lang="fr-FR"/>
        </a:p>
      </dgm:t>
    </dgm:pt>
    <dgm:pt modelId="{E540A5ED-BC26-4BE5-BD4D-5B2C49650110}">
      <dgm:prSet phldrT="[Texte]"/>
      <dgm:spPr/>
      <dgm:t>
        <a:bodyPr/>
        <a:lstStyle/>
        <a:p>
          <a:r>
            <a:rPr lang="fr-FR" dirty="0" smtClean="0"/>
            <a:t>L’identification des publics éligibles</a:t>
          </a:r>
          <a:endParaRPr lang="fr-FR" dirty="0"/>
        </a:p>
      </dgm:t>
    </dgm:pt>
    <dgm:pt modelId="{AF9B21BD-8EA8-4081-ADD2-444572781EC1}" type="parTrans" cxnId="{9E6EB87D-B96F-48E8-8CB2-F42AE5805472}">
      <dgm:prSet/>
      <dgm:spPr/>
      <dgm:t>
        <a:bodyPr/>
        <a:lstStyle/>
        <a:p>
          <a:endParaRPr lang="fr-FR"/>
        </a:p>
      </dgm:t>
    </dgm:pt>
    <dgm:pt modelId="{2FCE1F79-4A94-4C89-8146-9FCFCE1A224D}" type="sibTrans" cxnId="{9E6EB87D-B96F-48E8-8CB2-F42AE5805472}">
      <dgm:prSet/>
      <dgm:spPr/>
      <dgm:t>
        <a:bodyPr/>
        <a:lstStyle/>
        <a:p>
          <a:endParaRPr lang="fr-FR"/>
        </a:p>
      </dgm:t>
    </dgm:pt>
    <dgm:pt modelId="{B674FA3A-FFB6-4EF5-83A1-CA0D6256E9DE}" type="pres">
      <dgm:prSet presAssocID="{B6990300-0920-4DC5-862B-18DF8C6571B9}" presName="theList" presStyleCnt="0">
        <dgm:presLayoutVars>
          <dgm:dir/>
          <dgm:animLvl val="lvl"/>
          <dgm:resizeHandles val="exact"/>
        </dgm:presLayoutVars>
      </dgm:prSet>
      <dgm:spPr/>
      <dgm:t>
        <a:bodyPr/>
        <a:lstStyle/>
        <a:p>
          <a:endParaRPr lang="fr-FR"/>
        </a:p>
      </dgm:t>
    </dgm:pt>
    <dgm:pt modelId="{BFDB6559-6391-4F5B-B02B-9A14F856009C}" type="pres">
      <dgm:prSet presAssocID="{664C4E08-5291-4D1E-801D-3B406B948B94}" presName="compNode" presStyleCnt="0"/>
      <dgm:spPr/>
    </dgm:pt>
    <dgm:pt modelId="{35CD75E4-4800-4376-B376-27B9992B83B7}" type="pres">
      <dgm:prSet presAssocID="{664C4E08-5291-4D1E-801D-3B406B948B94}" presName="aNode" presStyleLbl="bgShp" presStyleIdx="0" presStyleCnt="3"/>
      <dgm:spPr/>
      <dgm:t>
        <a:bodyPr/>
        <a:lstStyle/>
        <a:p>
          <a:endParaRPr lang="fr-FR"/>
        </a:p>
      </dgm:t>
    </dgm:pt>
    <dgm:pt modelId="{508E5F6D-0CA6-4556-B99E-D6D200A299DF}" type="pres">
      <dgm:prSet presAssocID="{664C4E08-5291-4D1E-801D-3B406B948B94}" presName="textNode" presStyleLbl="bgShp" presStyleIdx="0" presStyleCnt="3"/>
      <dgm:spPr/>
      <dgm:t>
        <a:bodyPr/>
        <a:lstStyle/>
        <a:p>
          <a:endParaRPr lang="fr-FR"/>
        </a:p>
      </dgm:t>
    </dgm:pt>
    <dgm:pt modelId="{C1F66EDB-C0B8-4506-A2B4-76B9AA104FE2}" type="pres">
      <dgm:prSet presAssocID="{664C4E08-5291-4D1E-801D-3B406B948B94}" presName="compChildNode" presStyleCnt="0"/>
      <dgm:spPr/>
    </dgm:pt>
    <dgm:pt modelId="{E01E809C-CA07-4C79-9324-C6498257B77A}" type="pres">
      <dgm:prSet presAssocID="{664C4E08-5291-4D1E-801D-3B406B948B94}" presName="theInnerList" presStyleCnt="0"/>
      <dgm:spPr/>
    </dgm:pt>
    <dgm:pt modelId="{FDCAE3D9-E9EF-494A-9D09-337674DDC543}" type="pres">
      <dgm:prSet presAssocID="{1471FB6B-CAEF-41AD-81D1-F761B67C91B3}" presName="childNode" presStyleLbl="node1" presStyleIdx="0" presStyleCnt="5">
        <dgm:presLayoutVars>
          <dgm:bulletEnabled val="1"/>
        </dgm:presLayoutVars>
      </dgm:prSet>
      <dgm:spPr/>
      <dgm:t>
        <a:bodyPr/>
        <a:lstStyle/>
        <a:p>
          <a:endParaRPr lang="fr-FR"/>
        </a:p>
      </dgm:t>
    </dgm:pt>
    <dgm:pt modelId="{C82E22A9-EF6E-4338-976B-C6DA68F9400B}" type="pres">
      <dgm:prSet presAssocID="{1471FB6B-CAEF-41AD-81D1-F761B67C91B3}" presName="aSpace2" presStyleCnt="0"/>
      <dgm:spPr/>
    </dgm:pt>
    <dgm:pt modelId="{CC69B753-EB1E-4BD4-997F-B1B20F3BE76F}" type="pres">
      <dgm:prSet presAssocID="{E51DC8F5-FB6D-4FFB-9C17-6FC888501B94}" presName="childNode" presStyleLbl="node1" presStyleIdx="1" presStyleCnt="5">
        <dgm:presLayoutVars>
          <dgm:bulletEnabled val="1"/>
        </dgm:presLayoutVars>
      </dgm:prSet>
      <dgm:spPr/>
      <dgm:t>
        <a:bodyPr/>
        <a:lstStyle/>
        <a:p>
          <a:endParaRPr lang="fr-FR"/>
        </a:p>
      </dgm:t>
    </dgm:pt>
    <dgm:pt modelId="{A900CB7B-267C-48C7-9180-0C6D4574C8AC}" type="pres">
      <dgm:prSet presAssocID="{E51DC8F5-FB6D-4FFB-9C17-6FC888501B94}" presName="aSpace2" presStyleCnt="0"/>
      <dgm:spPr/>
    </dgm:pt>
    <dgm:pt modelId="{D1911955-687E-4821-BC62-A5392E022DCB}" type="pres">
      <dgm:prSet presAssocID="{AF9968EE-EF94-402E-884F-7766B870E002}" presName="childNode" presStyleLbl="node1" presStyleIdx="2" presStyleCnt="5">
        <dgm:presLayoutVars>
          <dgm:bulletEnabled val="1"/>
        </dgm:presLayoutVars>
      </dgm:prSet>
      <dgm:spPr/>
      <dgm:t>
        <a:bodyPr/>
        <a:lstStyle/>
        <a:p>
          <a:endParaRPr lang="fr-FR"/>
        </a:p>
      </dgm:t>
    </dgm:pt>
    <dgm:pt modelId="{76FD9512-9B21-4688-88C8-695619C2E5A5}" type="pres">
      <dgm:prSet presAssocID="{664C4E08-5291-4D1E-801D-3B406B948B94}" presName="aSpace" presStyleCnt="0"/>
      <dgm:spPr/>
    </dgm:pt>
    <dgm:pt modelId="{BA8A264B-39F0-4160-A719-EBE0B48249B0}" type="pres">
      <dgm:prSet presAssocID="{48DC5BF4-F488-43C6-A924-A107E637F6A8}" presName="compNode" presStyleCnt="0"/>
      <dgm:spPr/>
    </dgm:pt>
    <dgm:pt modelId="{70B3FB6D-D556-4F1E-9685-B51DA742DD2D}" type="pres">
      <dgm:prSet presAssocID="{48DC5BF4-F488-43C6-A924-A107E637F6A8}" presName="aNode" presStyleLbl="bgShp" presStyleIdx="1" presStyleCnt="3"/>
      <dgm:spPr/>
      <dgm:t>
        <a:bodyPr/>
        <a:lstStyle/>
        <a:p>
          <a:endParaRPr lang="fr-FR"/>
        </a:p>
      </dgm:t>
    </dgm:pt>
    <dgm:pt modelId="{4C2D063B-352C-467C-8A7E-7F81284F705F}" type="pres">
      <dgm:prSet presAssocID="{48DC5BF4-F488-43C6-A924-A107E637F6A8}" presName="textNode" presStyleLbl="bgShp" presStyleIdx="1" presStyleCnt="3"/>
      <dgm:spPr/>
      <dgm:t>
        <a:bodyPr/>
        <a:lstStyle/>
        <a:p>
          <a:endParaRPr lang="fr-FR"/>
        </a:p>
      </dgm:t>
    </dgm:pt>
    <dgm:pt modelId="{E4CD8B7F-D535-442E-A49B-91C717DAA026}" type="pres">
      <dgm:prSet presAssocID="{48DC5BF4-F488-43C6-A924-A107E637F6A8}" presName="compChildNode" presStyleCnt="0"/>
      <dgm:spPr/>
    </dgm:pt>
    <dgm:pt modelId="{B34EF65A-595A-43A5-8D3D-309F2839DD6B}" type="pres">
      <dgm:prSet presAssocID="{48DC5BF4-F488-43C6-A924-A107E637F6A8}" presName="theInnerList" presStyleCnt="0"/>
      <dgm:spPr/>
    </dgm:pt>
    <dgm:pt modelId="{6BEED295-4436-4291-B627-3CA4078E022F}" type="pres">
      <dgm:prSet presAssocID="{74C868A5-8191-4DB6-A939-17F552A8C4FD}" presName="childNode" presStyleLbl="node1" presStyleIdx="3" presStyleCnt="5">
        <dgm:presLayoutVars>
          <dgm:bulletEnabled val="1"/>
        </dgm:presLayoutVars>
      </dgm:prSet>
      <dgm:spPr/>
      <dgm:t>
        <a:bodyPr/>
        <a:lstStyle/>
        <a:p>
          <a:endParaRPr lang="fr-FR"/>
        </a:p>
      </dgm:t>
    </dgm:pt>
    <dgm:pt modelId="{0614EE91-973A-4FDD-BD10-0AC6261AC1A6}" type="pres">
      <dgm:prSet presAssocID="{74C868A5-8191-4DB6-A939-17F552A8C4FD}" presName="aSpace2" presStyleCnt="0"/>
      <dgm:spPr/>
    </dgm:pt>
    <dgm:pt modelId="{1BBEA11D-BC08-4F5A-A6BE-10E79C39E247}" type="pres">
      <dgm:prSet presAssocID="{3BAE51D7-71EF-4CF8-9855-7B256849A043}" presName="childNode" presStyleLbl="node1" presStyleIdx="4" presStyleCnt="5">
        <dgm:presLayoutVars>
          <dgm:bulletEnabled val="1"/>
        </dgm:presLayoutVars>
      </dgm:prSet>
      <dgm:spPr/>
      <dgm:t>
        <a:bodyPr/>
        <a:lstStyle/>
        <a:p>
          <a:endParaRPr lang="fr-FR"/>
        </a:p>
      </dgm:t>
    </dgm:pt>
    <dgm:pt modelId="{482F37D9-BD75-4A58-8245-0CB5588C6483}" type="pres">
      <dgm:prSet presAssocID="{48DC5BF4-F488-43C6-A924-A107E637F6A8}" presName="aSpace" presStyleCnt="0"/>
      <dgm:spPr/>
    </dgm:pt>
    <dgm:pt modelId="{45CFF673-27D1-4EF6-A09A-6777A99E76C8}" type="pres">
      <dgm:prSet presAssocID="{E540A5ED-BC26-4BE5-BD4D-5B2C49650110}" presName="compNode" presStyleCnt="0"/>
      <dgm:spPr/>
    </dgm:pt>
    <dgm:pt modelId="{0FAD49D5-1E11-4E4F-B2E4-A6E8F6E0FD63}" type="pres">
      <dgm:prSet presAssocID="{E540A5ED-BC26-4BE5-BD4D-5B2C49650110}" presName="aNode" presStyleLbl="bgShp" presStyleIdx="2" presStyleCnt="3" custLinFactNeighborX="39" custLinFactNeighborY="5086"/>
      <dgm:spPr/>
      <dgm:t>
        <a:bodyPr/>
        <a:lstStyle/>
        <a:p>
          <a:endParaRPr lang="fr-FR"/>
        </a:p>
      </dgm:t>
    </dgm:pt>
    <dgm:pt modelId="{DB5E5087-1737-4D51-867E-E3326C5216AD}" type="pres">
      <dgm:prSet presAssocID="{E540A5ED-BC26-4BE5-BD4D-5B2C49650110}" presName="textNode" presStyleLbl="bgShp" presStyleIdx="2" presStyleCnt="3"/>
      <dgm:spPr/>
      <dgm:t>
        <a:bodyPr/>
        <a:lstStyle/>
        <a:p>
          <a:endParaRPr lang="fr-FR"/>
        </a:p>
      </dgm:t>
    </dgm:pt>
    <dgm:pt modelId="{AAE659BA-2219-4473-B6BA-B4CA241E937C}" type="pres">
      <dgm:prSet presAssocID="{E540A5ED-BC26-4BE5-BD4D-5B2C49650110}" presName="compChildNode" presStyleCnt="0"/>
      <dgm:spPr/>
    </dgm:pt>
    <dgm:pt modelId="{702E60D5-14DB-4937-8B8F-7A69A203265F}" type="pres">
      <dgm:prSet presAssocID="{E540A5ED-BC26-4BE5-BD4D-5B2C49650110}" presName="theInnerList" presStyleCnt="0"/>
      <dgm:spPr/>
    </dgm:pt>
  </dgm:ptLst>
  <dgm:cxnLst>
    <dgm:cxn modelId="{CE933DB6-F76F-4946-BED4-BEAB89AC47E2}" srcId="{664C4E08-5291-4D1E-801D-3B406B948B94}" destId="{E51DC8F5-FB6D-4FFB-9C17-6FC888501B94}" srcOrd="1" destOrd="0" parTransId="{61EEE2BC-A677-4E26-A045-3DB705534284}" sibTransId="{2DAF2B9C-E7E7-4F47-BCA9-DDE460FC2419}"/>
    <dgm:cxn modelId="{AE0C393D-634C-4B0B-A50D-DB80C0DF47A5}" srcId="{664C4E08-5291-4D1E-801D-3B406B948B94}" destId="{1471FB6B-CAEF-41AD-81D1-F761B67C91B3}" srcOrd="0" destOrd="0" parTransId="{7E69C495-C8BF-4B41-B542-5E97D43C63FA}" sibTransId="{990B293E-B42F-4FC8-B7C4-88C08F59A5FF}"/>
    <dgm:cxn modelId="{3ECF20EA-1778-436B-9CB0-3BA0FAB1B993}" type="presOf" srcId="{E540A5ED-BC26-4BE5-BD4D-5B2C49650110}" destId="{0FAD49D5-1E11-4E4F-B2E4-A6E8F6E0FD63}" srcOrd="0" destOrd="0" presId="urn:microsoft.com/office/officeart/2005/8/layout/lProcess2"/>
    <dgm:cxn modelId="{5DD60591-4F49-49E5-AFB9-CF9E1D49E58A}" srcId="{B6990300-0920-4DC5-862B-18DF8C6571B9}" destId="{48DC5BF4-F488-43C6-A924-A107E637F6A8}" srcOrd="1" destOrd="0" parTransId="{14DB2C09-EF53-4242-A46F-5927E781D638}" sibTransId="{8E5764EC-32A7-4841-A26D-E1AF711087EF}"/>
    <dgm:cxn modelId="{FABCDF89-4AE7-4DC1-B98C-21ADB9DF7D02}" type="presOf" srcId="{48DC5BF4-F488-43C6-A924-A107E637F6A8}" destId="{70B3FB6D-D556-4F1E-9685-B51DA742DD2D}" srcOrd="0" destOrd="0" presId="urn:microsoft.com/office/officeart/2005/8/layout/lProcess2"/>
    <dgm:cxn modelId="{6696CF53-E110-4FA1-BEAB-57298F29F993}" type="presOf" srcId="{74C868A5-8191-4DB6-A939-17F552A8C4FD}" destId="{6BEED295-4436-4291-B627-3CA4078E022F}" srcOrd="0" destOrd="0" presId="urn:microsoft.com/office/officeart/2005/8/layout/lProcess2"/>
    <dgm:cxn modelId="{C149EB9C-5C84-4EA6-8EF2-E72D1582BC43}" type="presOf" srcId="{E51DC8F5-FB6D-4FFB-9C17-6FC888501B94}" destId="{CC69B753-EB1E-4BD4-997F-B1B20F3BE76F}" srcOrd="0" destOrd="0" presId="urn:microsoft.com/office/officeart/2005/8/layout/lProcess2"/>
    <dgm:cxn modelId="{5A75730E-4F88-437D-83D9-24F14A759BB2}" srcId="{48DC5BF4-F488-43C6-A924-A107E637F6A8}" destId="{74C868A5-8191-4DB6-A939-17F552A8C4FD}" srcOrd="0" destOrd="0" parTransId="{62BA5E57-2226-4671-B759-731564257AE2}" sibTransId="{E345D224-BB69-4B7A-90D5-4E29F07C42E8}"/>
    <dgm:cxn modelId="{9B39713D-2B8F-409C-BE81-6569A0EAA8D9}" srcId="{48DC5BF4-F488-43C6-A924-A107E637F6A8}" destId="{3BAE51D7-71EF-4CF8-9855-7B256849A043}" srcOrd="1" destOrd="0" parTransId="{631C5BFE-127B-41F1-A281-F68A4DCFF356}" sibTransId="{8D798F9D-B5B0-4572-AB73-DE062ADE16C5}"/>
    <dgm:cxn modelId="{9DED6BF1-3109-425E-9CB1-FE7A08EA5197}" type="presOf" srcId="{B6990300-0920-4DC5-862B-18DF8C6571B9}" destId="{B674FA3A-FFB6-4EF5-83A1-CA0D6256E9DE}" srcOrd="0" destOrd="0" presId="urn:microsoft.com/office/officeart/2005/8/layout/lProcess2"/>
    <dgm:cxn modelId="{D8B3289F-535C-4F8D-A0FE-C6A7C81AA754}" type="presOf" srcId="{1471FB6B-CAEF-41AD-81D1-F761B67C91B3}" destId="{FDCAE3D9-E9EF-494A-9D09-337674DDC543}" srcOrd="0" destOrd="0" presId="urn:microsoft.com/office/officeart/2005/8/layout/lProcess2"/>
    <dgm:cxn modelId="{F88D7D5E-9C47-4DE2-8931-9993E98650B3}" type="presOf" srcId="{AF9968EE-EF94-402E-884F-7766B870E002}" destId="{D1911955-687E-4821-BC62-A5392E022DCB}" srcOrd="0" destOrd="0" presId="urn:microsoft.com/office/officeart/2005/8/layout/lProcess2"/>
    <dgm:cxn modelId="{DED6CEF3-3BB9-427A-A912-E06D2BF5F62C}" srcId="{B6990300-0920-4DC5-862B-18DF8C6571B9}" destId="{664C4E08-5291-4D1E-801D-3B406B948B94}" srcOrd="0" destOrd="0" parTransId="{15E621AB-9F91-41E0-ADF8-8C3A851D000C}" sibTransId="{B2971166-D09F-40ED-BBA6-835C93739166}"/>
    <dgm:cxn modelId="{2AA77560-8A5C-44C2-B30D-880ABD82C3BE}" type="presOf" srcId="{3BAE51D7-71EF-4CF8-9855-7B256849A043}" destId="{1BBEA11D-BC08-4F5A-A6BE-10E79C39E247}" srcOrd="0" destOrd="0" presId="urn:microsoft.com/office/officeart/2005/8/layout/lProcess2"/>
    <dgm:cxn modelId="{8397CEB3-8819-4143-B54C-61DEDD55D78C}" type="presOf" srcId="{664C4E08-5291-4D1E-801D-3B406B948B94}" destId="{508E5F6D-0CA6-4556-B99E-D6D200A299DF}" srcOrd="1" destOrd="0" presId="urn:microsoft.com/office/officeart/2005/8/layout/lProcess2"/>
    <dgm:cxn modelId="{9193A624-7BBB-402C-AB7F-B2D1C9160B48}" srcId="{664C4E08-5291-4D1E-801D-3B406B948B94}" destId="{AF9968EE-EF94-402E-884F-7766B870E002}" srcOrd="2" destOrd="0" parTransId="{4131FD38-0B10-4BB0-8A0E-21AB735D26CC}" sibTransId="{C544818D-8947-4E30-BD2C-89EECCB89C79}"/>
    <dgm:cxn modelId="{D1C22FAB-7FDD-4BD0-B184-1B8273389DC4}" type="presOf" srcId="{48DC5BF4-F488-43C6-A924-A107E637F6A8}" destId="{4C2D063B-352C-467C-8A7E-7F81284F705F}" srcOrd="1" destOrd="0" presId="urn:microsoft.com/office/officeart/2005/8/layout/lProcess2"/>
    <dgm:cxn modelId="{9E6EB87D-B96F-48E8-8CB2-F42AE5805472}" srcId="{B6990300-0920-4DC5-862B-18DF8C6571B9}" destId="{E540A5ED-BC26-4BE5-BD4D-5B2C49650110}" srcOrd="2" destOrd="0" parTransId="{AF9B21BD-8EA8-4081-ADD2-444572781EC1}" sibTransId="{2FCE1F79-4A94-4C89-8146-9FCFCE1A224D}"/>
    <dgm:cxn modelId="{A264A32D-C0EC-429E-A7B8-6D1755B37E8C}" type="presOf" srcId="{664C4E08-5291-4D1E-801D-3B406B948B94}" destId="{35CD75E4-4800-4376-B376-27B9992B83B7}" srcOrd="0" destOrd="0" presId="urn:microsoft.com/office/officeart/2005/8/layout/lProcess2"/>
    <dgm:cxn modelId="{19406107-7186-4C14-97BB-BE2376F886E2}" type="presOf" srcId="{E540A5ED-BC26-4BE5-BD4D-5B2C49650110}" destId="{DB5E5087-1737-4D51-867E-E3326C5216AD}" srcOrd="1" destOrd="0" presId="urn:microsoft.com/office/officeart/2005/8/layout/lProcess2"/>
    <dgm:cxn modelId="{DFB9F576-05B3-4AC4-9172-BAD4EE327BC5}" type="presParOf" srcId="{B674FA3A-FFB6-4EF5-83A1-CA0D6256E9DE}" destId="{BFDB6559-6391-4F5B-B02B-9A14F856009C}" srcOrd="0" destOrd="0" presId="urn:microsoft.com/office/officeart/2005/8/layout/lProcess2"/>
    <dgm:cxn modelId="{99FE3C7E-827D-4EA3-8793-4B0051887DE8}" type="presParOf" srcId="{BFDB6559-6391-4F5B-B02B-9A14F856009C}" destId="{35CD75E4-4800-4376-B376-27B9992B83B7}" srcOrd="0" destOrd="0" presId="urn:microsoft.com/office/officeart/2005/8/layout/lProcess2"/>
    <dgm:cxn modelId="{10D5249B-3FD9-4B60-883E-9B935B09AC89}" type="presParOf" srcId="{BFDB6559-6391-4F5B-B02B-9A14F856009C}" destId="{508E5F6D-0CA6-4556-B99E-D6D200A299DF}" srcOrd="1" destOrd="0" presId="urn:microsoft.com/office/officeart/2005/8/layout/lProcess2"/>
    <dgm:cxn modelId="{D683E307-3429-4645-AE3A-1050DEC3782A}" type="presParOf" srcId="{BFDB6559-6391-4F5B-B02B-9A14F856009C}" destId="{C1F66EDB-C0B8-4506-A2B4-76B9AA104FE2}" srcOrd="2" destOrd="0" presId="urn:microsoft.com/office/officeart/2005/8/layout/lProcess2"/>
    <dgm:cxn modelId="{0FBD29DB-DF22-42FD-939F-2D3F452703A7}" type="presParOf" srcId="{C1F66EDB-C0B8-4506-A2B4-76B9AA104FE2}" destId="{E01E809C-CA07-4C79-9324-C6498257B77A}" srcOrd="0" destOrd="0" presId="urn:microsoft.com/office/officeart/2005/8/layout/lProcess2"/>
    <dgm:cxn modelId="{5EE02D9D-F51A-4387-A3EF-C5544DC1613B}" type="presParOf" srcId="{E01E809C-CA07-4C79-9324-C6498257B77A}" destId="{FDCAE3D9-E9EF-494A-9D09-337674DDC543}" srcOrd="0" destOrd="0" presId="urn:microsoft.com/office/officeart/2005/8/layout/lProcess2"/>
    <dgm:cxn modelId="{8D11F4AE-651D-4DC7-BF45-D5142161EA11}" type="presParOf" srcId="{E01E809C-CA07-4C79-9324-C6498257B77A}" destId="{C82E22A9-EF6E-4338-976B-C6DA68F9400B}" srcOrd="1" destOrd="0" presId="urn:microsoft.com/office/officeart/2005/8/layout/lProcess2"/>
    <dgm:cxn modelId="{907F7AC7-22DF-43DD-A96E-26E1843E6569}" type="presParOf" srcId="{E01E809C-CA07-4C79-9324-C6498257B77A}" destId="{CC69B753-EB1E-4BD4-997F-B1B20F3BE76F}" srcOrd="2" destOrd="0" presId="urn:microsoft.com/office/officeart/2005/8/layout/lProcess2"/>
    <dgm:cxn modelId="{6B3B0B4D-1D47-41D5-81B6-54601A691789}" type="presParOf" srcId="{E01E809C-CA07-4C79-9324-C6498257B77A}" destId="{A900CB7B-267C-48C7-9180-0C6D4574C8AC}" srcOrd="3" destOrd="0" presId="urn:microsoft.com/office/officeart/2005/8/layout/lProcess2"/>
    <dgm:cxn modelId="{C392FE9A-3616-4670-B6E7-ACEB5067E5C9}" type="presParOf" srcId="{E01E809C-CA07-4C79-9324-C6498257B77A}" destId="{D1911955-687E-4821-BC62-A5392E022DCB}" srcOrd="4" destOrd="0" presId="urn:microsoft.com/office/officeart/2005/8/layout/lProcess2"/>
    <dgm:cxn modelId="{A05677DD-DC46-407D-9AE8-E2202BBE7C32}" type="presParOf" srcId="{B674FA3A-FFB6-4EF5-83A1-CA0D6256E9DE}" destId="{76FD9512-9B21-4688-88C8-695619C2E5A5}" srcOrd="1" destOrd="0" presId="urn:microsoft.com/office/officeart/2005/8/layout/lProcess2"/>
    <dgm:cxn modelId="{CFD883E9-24FB-4397-A3FC-0067B480183D}" type="presParOf" srcId="{B674FA3A-FFB6-4EF5-83A1-CA0D6256E9DE}" destId="{BA8A264B-39F0-4160-A719-EBE0B48249B0}" srcOrd="2" destOrd="0" presId="urn:microsoft.com/office/officeart/2005/8/layout/lProcess2"/>
    <dgm:cxn modelId="{741D84D5-D75C-48F7-9BA4-0D7D32012A46}" type="presParOf" srcId="{BA8A264B-39F0-4160-A719-EBE0B48249B0}" destId="{70B3FB6D-D556-4F1E-9685-B51DA742DD2D}" srcOrd="0" destOrd="0" presId="urn:microsoft.com/office/officeart/2005/8/layout/lProcess2"/>
    <dgm:cxn modelId="{2525E1F5-1AD5-47BC-8337-EAAFEB32E7F8}" type="presParOf" srcId="{BA8A264B-39F0-4160-A719-EBE0B48249B0}" destId="{4C2D063B-352C-467C-8A7E-7F81284F705F}" srcOrd="1" destOrd="0" presId="urn:microsoft.com/office/officeart/2005/8/layout/lProcess2"/>
    <dgm:cxn modelId="{3437538E-861C-4FCE-B5C3-D59D3182376E}" type="presParOf" srcId="{BA8A264B-39F0-4160-A719-EBE0B48249B0}" destId="{E4CD8B7F-D535-442E-A49B-91C717DAA026}" srcOrd="2" destOrd="0" presId="urn:microsoft.com/office/officeart/2005/8/layout/lProcess2"/>
    <dgm:cxn modelId="{7392D8AE-3BCA-43AC-9087-BB12C7422CE1}" type="presParOf" srcId="{E4CD8B7F-D535-442E-A49B-91C717DAA026}" destId="{B34EF65A-595A-43A5-8D3D-309F2839DD6B}" srcOrd="0" destOrd="0" presId="urn:microsoft.com/office/officeart/2005/8/layout/lProcess2"/>
    <dgm:cxn modelId="{A6674BBF-CBD6-462D-A4CE-309C7A99E13A}" type="presParOf" srcId="{B34EF65A-595A-43A5-8D3D-309F2839DD6B}" destId="{6BEED295-4436-4291-B627-3CA4078E022F}" srcOrd="0" destOrd="0" presId="urn:microsoft.com/office/officeart/2005/8/layout/lProcess2"/>
    <dgm:cxn modelId="{98EECC79-4A1D-4C16-B0E0-62E29D93B349}" type="presParOf" srcId="{B34EF65A-595A-43A5-8D3D-309F2839DD6B}" destId="{0614EE91-973A-4FDD-BD10-0AC6261AC1A6}" srcOrd="1" destOrd="0" presId="urn:microsoft.com/office/officeart/2005/8/layout/lProcess2"/>
    <dgm:cxn modelId="{2274A6C6-5C2C-4F7D-B26C-1BFDB0716D9D}" type="presParOf" srcId="{B34EF65A-595A-43A5-8D3D-309F2839DD6B}" destId="{1BBEA11D-BC08-4F5A-A6BE-10E79C39E247}" srcOrd="2" destOrd="0" presId="urn:microsoft.com/office/officeart/2005/8/layout/lProcess2"/>
    <dgm:cxn modelId="{9E9CE33D-9C22-4654-AB94-635B4FFC44E8}" type="presParOf" srcId="{B674FA3A-FFB6-4EF5-83A1-CA0D6256E9DE}" destId="{482F37D9-BD75-4A58-8245-0CB5588C6483}" srcOrd="3" destOrd="0" presId="urn:microsoft.com/office/officeart/2005/8/layout/lProcess2"/>
    <dgm:cxn modelId="{C0EDDCFC-5DAC-4B98-9690-FBCE69736124}" type="presParOf" srcId="{B674FA3A-FFB6-4EF5-83A1-CA0D6256E9DE}" destId="{45CFF673-27D1-4EF6-A09A-6777A99E76C8}" srcOrd="4" destOrd="0" presId="urn:microsoft.com/office/officeart/2005/8/layout/lProcess2"/>
    <dgm:cxn modelId="{C825C8EF-689D-4BF8-AD9B-FF675CB1D071}" type="presParOf" srcId="{45CFF673-27D1-4EF6-A09A-6777A99E76C8}" destId="{0FAD49D5-1E11-4E4F-B2E4-A6E8F6E0FD63}" srcOrd="0" destOrd="0" presId="urn:microsoft.com/office/officeart/2005/8/layout/lProcess2"/>
    <dgm:cxn modelId="{52B362FE-2F1E-4FCD-8E55-B2FEC1AF0905}" type="presParOf" srcId="{45CFF673-27D1-4EF6-A09A-6777A99E76C8}" destId="{DB5E5087-1737-4D51-867E-E3326C5216AD}" srcOrd="1" destOrd="0" presId="urn:microsoft.com/office/officeart/2005/8/layout/lProcess2"/>
    <dgm:cxn modelId="{52EC21E7-5BC4-4CE9-979C-24020D91DCC7}" type="presParOf" srcId="{45CFF673-27D1-4EF6-A09A-6777A99E76C8}" destId="{AAE659BA-2219-4473-B6BA-B4CA241E937C}" srcOrd="2" destOrd="0" presId="urn:microsoft.com/office/officeart/2005/8/layout/lProcess2"/>
    <dgm:cxn modelId="{E01DD7E7-F06D-48A8-B9F7-A279ACF15D27}" type="presParOf" srcId="{AAE659BA-2219-4473-B6BA-B4CA241E937C}" destId="{702E60D5-14DB-4937-8B8F-7A69A203265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3449A-C06E-453F-A4B1-243CC99B9AD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AC3B77A9-5FAA-4DA5-9135-8E64FD0FA5AE}">
      <dgm:prSet phldrT="[Texte]"/>
      <dgm:spPr/>
      <dgm:t>
        <a:bodyPr/>
        <a:lstStyle/>
        <a:p>
          <a:r>
            <a:rPr lang="fr-FR" dirty="0" smtClean="0"/>
            <a:t>Efficacité</a:t>
          </a:r>
          <a:endParaRPr lang="fr-FR" dirty="0"/>
        </a:p>
      </dgm:t>
    </dgm:pt>
    <dgm:pt modelId="{08FB8DDB-3F0A-452B-B43E-E1BD6DBCC09E}" type="parTrans" cxnId="{B0CD940A-7A33-484A-8DF6-EF9DF0D72331}">
      <dgm:prSet/>
      <dgm:spPr/>
      <dgm:t>
        <a:bodyPr/>
        <a:lstStyle/>
        <a:p>
          <a:endParaRPr lang="fr-FR"/>
        </a:p>
      </dgm:t>
    </dgm:pt>
    <dgm:pt modelId="{69600134-C8C7-4632-A048-CF525ECF7998}" type="sibTrans" cxnId="{B0CD940A-7A33-484A-8DF6-EF9DF0D72331}">
      <dgm:prSet/>
      <dgm:spPr/>
      <dgm:t>
        <a:bodyPr/>
        <a:lstStyle/>
        <a:p>
          <a:endParaRPr lang="fr-FR"/>
        </a:p>
      </dgm:t>
    </dgm:pt>
    <dgm:pt modelId="{89018428-37E3-47C9-81EE-818742BA03D0}">
      <dgm:prSet phldrT="[Texte]"/>
      <dgm:spPr/>
      <dgm:t>
        <a:bodyPr/>
        <a:lstStyle/>
        <a:p>
          <a:r>
            <a:rPr lang="fr-FR" dirty="0" smtClean="0"/>
            <a:t>Gouvernance</a:t>
          </a:r>
          <a:endParaRPr lang="fr-FR" dirty="0"/>
        </a:p>
      </dgm:t>
    </dgm:pt>
    <dgm:pt modelId="{01BEE944-3007-462D-8629-E41CBE509428}" type="parTrans" cxnId="{B67C3740-C0E5-4345-BFFF-FDE205E0E768}">
      <dgm:prSet/>
      <dgm:spPr/>
      <dgm:t>
        <a:bodyPr/>
        <a:lstStyle/>
        <a:p>
          <a:endParaRPr lang="fr-FR"/>
        </a:p>
      </dgm:t>
    </dgm:pt>
    <dgm:pt modelId="{2BC00ABC-9084-4E56-A3AC-2270E337734C}" type="sibTrans" cxnId="{B67C3740-C0E5-4345-BFFF-FDE205E0E768}">
      <dgm:prSet/>
      <dgm:spPr/>
      <dgm:t>
        <a:bodyPr/>
        <a:lstStyle/>
        <a:p>
          <a:endParaRPr lang="fr-FR"/>
        </a:p>
      </dgm:t>
    </dgm:pt>
    <dgm:pt modelId="{28149C17-41FE-42C3-8966-B0F22C8D27BA}">
      <dgm:prSet phldrT="[Texte]"/>
      <dgm:spPr/>
      <dgm:t>
        <a:bodyPr/>
        <a:lstStyle/>
        <a:p>
          <a:r>
            <a:rPr lang="fr-FR" dirty="0" smtClean="0"/>
            <a:t>Dispositif de gestion</a:t>
          </a:r>
          <a:endParaRPr lang="fr-FR" dirty="0"/>
        </a:p>
      </dgm:t>
    </dgm:pt>
    <dgm:pt modelId="{6E5F283F-DF2E-4A77-A4DE-338FB766F5A5}" type="parTrans" cxnId="{740BCE48-A74A-4AFC-95A6-7F121884B75C}">
      <dgm:prSet/>
      <dgm:spPr/>
      <dgm:t>
        <a:bodyPr/>
        <a:lstStyle/>
        <a:p>
          <a:endParaRPr lang="fr-FR"/>
        </a:p>
      </dgm:t>
    </dgm:pt>
    <dgm:pt modelId="{2CA9612D-6B85-42AF-9DAC-C9A81B01A47C}" type="sibTrans" cxnId="{740BCE48-A74A-4AFC-95A6-7F121884B75C}">
      <dgm:prSet/>
      <dgm:spPr/>
      <dgm:t>
        <a:bodyPr/>
        <a:lstStyle/>
        <a:p>
          <a:endParaRPr lang="fr-FR"/>
        </a:p>
      </dgm:t>
    </dgm:pt>
    <dgm:pt modelId="{10CCF347-B663-4354-9D07-A83390C13B37}">
      <dgm:prSet phldrT="[Texte]"/>
      <dgm:spPr/>
      <dgm:t>
        <a:bodyPr/>
        <a:lstStyle/>
        <a:p>
          <a:r>
            <a:rPr lang="fr-FR" dirty="0" smtClean="0"/>
            <a:t>Equité d’accès sur les territoires</a:t>
          </a:r>
          <a:endParaRPr lang="fr-FR" dirty="0"/>
        </a:p>
      </dgm:t>
    </dgm:pt>
    <dgm:pt modelId="{5BB1BCD3-9FEF-4B26-A5EC-08E17A951B80}" type="parTrans" cxnId="{EA05534E-6201-4917-8BCD-7CF007034817}">
      <dgm:prSet/>
      <dgm:spPr/>
      <dgm:t>
        <a:bodyPr/>
        <a:lstStyle/>
        <a:p>
          <a:endParaRPr lang="fr-FR"/>
        </a:p>
      </dgm:t>
    </dgm:pt>
    <dgm:pt modelId="{99817EE1-97FD-457F-910D-A5FD95C20381}" type="sibTrans" cxnId="{EA05534E-6201-4917-8BCD-7CF007034817}">
      <dgm:prSet/>
      <dgm:spPr/>
      <dgm:t>
        <a:bodyPr/>
        <a:lstStyle/>
        <a:p>
          <a:endParaRPr lang="fr-FR"/>
        </a:p>
      </dgm:t>
    </dgm:pt>
    <dgm:pt modelId="{1835C85F-AC22-4DBE-A804-C7A767CDCEB0}">
      <dgm:prSet phldrT="[Texte]"/>
      <dgm:spPr/>
      <dgm:t>
        <a:bodyPr/>
        <a:lstStyle/>
        <a:p>
          <a:r>
            <a:rPr lang="fr-FR" dirty="0" smtClean="0"/>
            <a:t>Adaptation aux besoins des bénéficiaires</a:t>
          </a:r>
          <a:endParaRPr lang="fr-FR" dirty="0"/>
        </a:p>
      </dgm:t>
    </dgm:pt>
    <dgm:pt modelId="{FB85C44B-E119-4279-B462-0D291D55ABE1}" type="parTrans" cxnId="{016F9AC4-4EE4-4323-B364-E79089FFD835}">
      <dgm:prSet/>
      <dgm:spPr/>
      <dgm:t>
        <a:bodyPr/>
        <a:lstStyle/>
        <a:p>
          <a:endParaRPr lang="fr-FR"/>
        </a:p>
      </dgm:t>
    </dgm:pt>
    <dgm:pt modelId="{B86BDB24-C50E-4E71-9F5F-C5836B7B9288}" type="sibTrans" cxnId="{016F9AC4-4EE4-4323-B364-E79089FFD835}">
      <dgm:prSet/>
      <dgm:spPr/>
      <dgm:t>
        <a:bodyPr/>
        <a:lstStyle/>
        <a:p>
          <a:endParaRPr lang="fr-FR"/>
        </a:p>
      </dgm:t>
    </dgm:pt>
    <dgm:pt modelId="{89D898FD-2C1B-46CE-AF7E-0445A1BA7C1D}" type="pres">
      <dgm:prSet presAssocID="{6603449A-C06E-453F-A4B1-243CC99B9AD7}" presName="diagram" presStyleCnt="0">
        <dgm:presLayoutVars>
          <dgm:dir/>
          <dgm:resizeHandles val="exact"/>
        </dgm:presLayoutVars>
      </dgm:prSet>
      <dgm:spPr/>
      <dgm:t>
        <a:bodyPr/>
        <a:lstStyle/>
        <a:p>
          <a:endParaRPr lang="fr-FR"/>
        </a:p>
      </dgm:t>
    </dgm:pt>
    <dgm:pt modelId="{3184F730-8B57-43CA-AA42-9693E865BB8E}" type="pres">
      <dgm:prSet presAssocID="{AC3B77A9-5FAA-4DA5-9135-8E64FD0FA5AE}" presName="node" presStyleLbl="node1" presStyleIdx="0" presStyleCnt="5">
        <dgm:presLayoutVars>
          <dgm:bulletEnabled val="1"/>
        </dgm:presLayoutVars>
      </dgm:prSet>
      <dgm:spPr/>
      <dgm:t>
        <a:bodyPr/>
        <a:lstStyle/>
        <a:p>
          <a:endParaRPr lang="fr-FR"/>
        </a:p>
      </dgm:t>
    </dgm:pt>
    <dgm:pt modelId="{A68609B6-4BB7-459F-B641-E29298238F29}" type="pres">
      <dgm:prSet presAssocID="{69600134-C8C7-4632-A048-CF525ECF7998}" presName="sibTrans" presStyleCnt="0"/>
      <dgm:spPr/>
    </dgm:pt>
    <dgm:pt modelId="{520197D3-2A2E-413E-988A-9E018C8D6ADD}" type="pres">
      <dgm:prSet presAssocID="{89018428-37E3-47C9-81EE-818742BA03D0}" presName="node" presStyleLbl="node1" presStyleIdx="1" presStyleCnt="5">
        <dgm:presLayoutVars>
          <dgm:bulletEnabled val="1"/>
        </dgm:presLayoutVars>
      </dgm:prSet>
      <dgm:spPr/>
      <dgm:t>
        <a:bodyPr/>
        <a:lstStyle/>
        <a:p>
          <a:endParaRPr lang="fr-FR"/>
        </a:p>
      </dgm:t>
    </dgm:pt>
    <dgm:pt modelId="{5D847973-31B8-4522-9FC7-698EDF57851B}" type="pres">
      <dgm:prSet presAssocID="{2BC00ABC-9084-4E56-A3AC-2270E337734C}" presName="sibTrans" presStyleCnt="0"/>
      <dgm:spPr/>
    </dgm:pt>
    <dgm:pt modelId="{81C5D7DE-DE61-44A2-B115-F85041D8E903}" type="pres">
      <dgm:prSet presAssocID="{28149C17-41FE-42C3-8966-B0F22C8D27BA}" presName="node" presStyleLbl="node1" presStyleIdx="2" presStyleCnt="5">
        <dgm:presLayoutVars>
          <dgm:bulletEnabled val="1"/>
        </dgm:presLayoutVars>
      </dgm:prSet>
      <dgm:spPr/>
      <dgm:t>
        <a:bodyPr/>
        <a:lstStyle/>
        <a:p>
          <a:endParaRPr lang="fr-FR"/>
        </a:p>
      </dgm:t>
    </dgm:pt>
    <dgm:pt modelId="{8183EDD7-FAED-406A-9523-C57C3A3DFE34}" type="pres">
      <dgm:prSet presAssocID="{2CA9612D-6B85-42AF-9DAC-C9A81B01A47C}" presName="sibTrans" presStyleCnt="0"/>
      <dgm:spPr/>
    </dgm:pt>
    <dgm:pt modelId="{09A4D0E5-67AC-423B-9558-36E9D10B9E01}" type="pres">
      <dgm:prSet presAssocID="{10CCF347-B663-4354-9D07-A83390C13B37}" presName="node" presStyleLbl="node1" presStyleIdx="3" presStyleCnt="5">
        <dgm:presLayoutVars>
          <dgm:bulletEnabled val="1"/>
        </dgm:presLayoutVars>
      </dgm:prSet>
      <dgm:spPr/>
      <dgm:t>
        <a:bodyPr/>
        <a:lstStyle/>
        <a:p>
          <a:endParaRPr lang="fr-FR"/>
        </a:p>
      </dgm:t>
    </dgm:pt>
    <dgm:pt modelId="{3FD0C786-07A9-4609-A3B4-E59525DE31CB}" type="pres">
      <dgm:prSet presAssocID="{99817EE1-97FD-457F-910D-A5FD95C20381}" presName="sibTrans" presStyleCnt="0"/>
      <dgm:spPr/>
    </dgm:pt>
    <dgm:pt modelId="{EDD444BB-E4E6-42E7-9DB8-6D8AAD60759A}" type="pres">
      <dgm:prSet presAssocID="{1835C85F-AC22-4DBE-A804-C7A767CDCEB0}" presName="node" presStyleLbl="node1" presStyleIdx="4" presStyleCnt="5">
        <dgm:presLayoutVars>
          <dgm:bulletEnabled val="1"/>
        </dgm:presLayoutVars>
      </dgm:prSet>
      <dgm:spPr/>
      <dgm:t>
        <a:bodyPr/>
        <a:lstStyle/>
        <a:p>
          <a:endParaRPr lang="fr-FR"/>
        </a:p>
      </dgm:t>
    </dgm:pt>
  </dgm:ptLst>
  <dgm:cxnLst>
    <dgm:cxn modelId="{7E7CA1C0-807E-4FFD-901A-E52F223F9146}" type="presOf" srcId="{6603449A-C06E-453F-A4B1-243CC99B9AD7}" destId="{89D898FD-2C1B-46CE-AF7E-0445A1BA7C1D}" srcOrd="0" destOrd="0" presId="urn:microsoft.com/office/officeart/2005/8/layout/default"/>
    <dgm:cxn modelId="{5683A015-6FB8-4CD6-BE0F-E1D1BC487467}" type="presOf" srcId="{10CCF347-B663-4354-9D07-A83390C13B37}" destId="{09A4D0E5-67AC-423B-9558-36E9D10B9E01}" srcOrd="0" destOrd="0" presId="urn:microsoft.com/office/officeart/2005/8/layout/default"/>
    <dgm:cxn modelId="{740BCE48-A74A-4AFC-95A6-7F121884B75C}" srcId="{6603449A-C06E-453F-A4B1-243CC99B9AD7}" destId="{28149C17-41FE-42C3-8966-B0F22C8D27BA}" srcOrd="2" destOrd="0" parTransId="{6E5F283F-DF2E-4A77-A4DE-338FB766F5A5}" sibTransId="{2CA9612D-6B85-42AF-9DAC-C9A81B01A47C}"/>
    <dgm:cxn modelId="{016F9AC4-4EE4-4323-B364-E79089FFD835}" srcId="{6603449A-C06E-453F-A4B1-243CC99B9AD7}" destId="{1835C85F-AC22-4DBE-A804-C7A767CDCEB0}" srcOrd="4" destOrd="0" parTransId="{FB85C44B-E119-4279-B462-0D291D55ABE1}" sibTransId="{B86BDB24-C50E-4E71-9F5F-C5836B7B9288}"/>
    <dgm:cxn modelId="{B67C3740-C0E5-4345-BFFF-FDE205E0E768}" srcId="{6603449A-C06E-453F-A4B1-243CC99B9AD7}" destId="{89018428-37E3-47C9-81EE-818742BA03D0}" srcOrd="1" destOrd="0" parTransId="{01BEE944-3007-462D-8629-E41CBE509428}" sibTransId="{2BC00ABC-9084-4E56-A3AC-2270E337734C}"/>
    <dgm:cxn modelId="{CB818B24-0D91-42B1-8393-FE00A28F1D5B}" type="presOf" srcId="{28149C17-41FE-42C3-8966-B0F22C8D27BA}" destId="{81C5D7DE-DE61-44A2-B115-F85041D8E903}" srcOrd="0" destOrd="0" presId="urn:microsoft.com/office/officeart/2005/8/layout/default"/>
    <dgm:cxn modelId="{26DE5C66-9C1E-4C8A-A6D0-56E6A10A72ED}" type="presOf" srcId="{1835C85F-AC22-4DBE-A804-C7A767CDCEB0}" destId="{EDD444BB-E4E6-42E7-9DB8-6D8AAD60759A}" srcOrd="0" destOrd="0" presId="urn:microsoft.com/office/officeart/2005/8/layout/default"/>
    <dgm:cxn modelId="{B0CD940A-7A33-484A-8DF6-EF9DF0D72331}" srcId="{6603449A-C06E-453F-A4B1-243CC99B9AD7}" destId="{AC3B77A9-5FAA-4DA5-9135-8E64FD0FA5AE}" srcOrd="0" destOrd="0" parTransId="{08FB8DDB-3F0A-452B-B43E-E1BD6DBCC09E}" sibTransId="{69600134-C8C7-4632-A048-CF525ECF7998}"/>
    <dgm:cxn modelId="{CB090120-B82F-45A1-A526-727E418BBA9F}" type="presOf" srcId="{89018428-37E3-47C9-81EE-818742BA03D0}" destId="{520197D3-2A2E-413E-988A-9E018C8D6ADD}" srcOrd="0" destOrd="0" presId="urn:microsoft.com/office/officeart/2005/8/layout/default"/>
    <dgm:cxn modelId="{EA05534E-6201-4917-8BCD-7CF007034817}" srcId="{6603449A-C06E-453F-A4B1-243CC99B9AD7}" destId="{10CCF347-B663-4354-9D07-A83390C13B37}" srcOrd="3" destOrd="0" parTransId="{5BB1BCD3-9FEF-4B26-A5EC-08E17A951B80}" sibTransId="{99817EE1-97FD-457F-910D-A5FD95C20381}"/>
    <dgm:cxn modelId="{DA4EEEB8-81ED-4692-AC98-8C6D93A40782}" type="presOf" srcId="{AC3B77A9-5FAA-4DA5-9135-8E64FD0FA5AE}" destId="{3184F730-8B57-43CA-AA42-9693E865BB8E}" srcOrd="0" destOrd="0" presId="urn:microsoft.com/office/officeart/2005/8/layout/default"/>
    <dgm:cxn modelId="{F25C6DCF-60C6-4470-B8F3-4872E289EFF2}" type="presParOf" srcId="{89D898FD-2C1B-46CE-AF7E-0445A1BA7C1D}" destId="{3184F730-8B57-43CA-AA42-9693E865BB8E}" srcOrd="0" destOrd="0" presId="urn:microsoft.com/office/officeart/2005/8/layout/default"/>
    <dgm:cxn modelId="{B5C90C84-79FF-469D-AA11-943533E71F96}" type="presParOf" srcId="{89D898FD-2C1B-46CE-AF7E-0445A1BA7C1D}" destId="{A68609B6-4BB7-459F-B641-E29298238F29}" srcOrd="1" destOrd="0" presId="urn:microsoft.com/office/officeart/2005/8/layout/default"/>
    <dgm:cxn modelId="{26BB4DA7-DD4B-41A6-BF63-6FC2B7B45AF1}" type="presParOf" srcId="{89D898FD-2C1B-46CE-AF7E-0445A1BA7C1D}" destId="{520197D3-2A2E-413E-988A-9E018C8D6ADD}" srcOrd="2" destOrd="0" presId="urn:microsoft.com/office/officeart/2005/8/layout/default"/>
    <dgm:cxn modelId="{99C8D6A4-5197-4680-B25A-59C2E71B4406}" type="presParOf" srcId="{89D898FD-2C1B-46CE-AF7E-0445A1BA7C1D}" destId="{5D847973-31B8-4522-9FC7-698EDF57851B}" srcOrd="3" destOrd="0" presId="urn:microsoft.com/office/officeart/2005/8/layout/default"/>
    <dgm:cxn modelId="{60F7CA41-EB16-47E5-87BA-0E6ABF1623B0}" type="presParOf" srcId="{89D898FD-2C1B-46CE-AF7E-0445A1BA7C1D}" destId="{81C5D7DE-DE61-44A2-B115-F85041D8E903}" srcOrd="4" destOrd="0" presId="urn:microsoft.com/office/officeart/2005/8/layout/default"/>
    <dgm:cxn modelId="{13806EF7-E94C-4C53-AA4A-3699DA995E78}" type="presParOf" srcId="{89D898FD-2C1B-46CE-AF7E-0445A1BA7C1D}" destId="{8183EDD7-FAED-406A-9523-C57C3A3DFE34}" srcOrd="5" destOrd="0" presId="urn:microsoft.com/office/officeart/2005/8/layout/default"/>
    <dgm:cxn modelId="{3BEC30A4-09F1-4139-B11C-3089C88F58AD}" type="presParOf" srcId="{89D898FD-2C1B-46CE-AF7E-0445A1BA7C1D}" destId="{09A4D0E5-67AC-423B-9558-36E9D10B9E01}" srcOrd="6" destOrd="0" presId="urn:microsoft.com/office/officeart/2005/8/layout/default"/>
    <dgm:cxn modelId="{26ACC544-43FC-4DF6-9489-A9421875E5F5}" type="presParOf" srcId="{89D898FD-2C1B-46CE-AF7E-0445A1BA7C1D}" destId="{3FD0C786-07A9-4609-A3B4-E59525DE31CB}" srcOrd="7" destOrd="0" presId="urn:microsoft.com/office/officeart/2005/8/layout/default"/>
    <dgm:cxn modelId="{CCACBEBA-10ED-4D52-8978-AF7E8D049818}" type="presParOf" srcId="{89D898FD-2C1B-46CE-AF7E-0445A1BA7C1D}" destId="{EDD444BB-E4E6-42E7-9DB8-6D8AAD60759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88210-C16B-4C56-8738-799195E7F8FB}">
      <dsp:nvSpPr>
        <dsp:cNvPr id="0" name=""/>
        <dsp:cNvSpPr/>
      </dsp:nvSpPr>
      <dsp:spPr>
        <a:xfrm>
          <a:off x="800024" y="158"/>
          <a:ext cx="1223147" cy="12231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Information auprès d’un point relais conseil (PRC)</a:t>
          </a:r>
          <a:endParaRPr lang="fr-FR" sz="1200" kern="1200" dirty="0"/>
        </a:p>
      </dsp:txBody>
      <dsp:txXfrm>
        <a:off x="979150" y="179284"/>
        <a:ext cx="864895" cy="864895"/>
      </dsp:txXfrm>
    </dsp:sp>
    <dsp:sp modelId="{25725F01-E28A-4D05-8EC0-1A532EE71C80}">
      <dsp:nvSpPr>
        <dsp:cNvPr id="0" name=""/>
        <dsp:cNvSpPr/>
      </dsp:nvSpPr>
      <dsp:spPr>
        <a:xfrm rot="10800000">
          <a:off x="1197547" y="1346952"/>
          <a:ext cx="428101" cy="22689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C56009-BD86-4EBC-B4A4-587D56524CC8}">
      <dsp:nvSpPr>
        <dsp:cNvPr id="0" name=""/>
        <dsp:cNvSpPr/>
      </dsp:nvSpPr>
      <dsp:spPr>
        <a:xfrm>
          <a:off x="767802" y="1684649"/>
          <a:ext cx="1287590" cy="11566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Obtention du financement</a:t>
          </a:r>
          <a:endParaRPr lang="fr-FR" sz="1100" kern="1200" dirty="0"/>
        </a:p>
      </dsp:txBody>
      <dsp:txXfrm>
        <a:off x="956365" y="1854039"/>
        <a:ext cx="910464" cy="817884"/>
      </dsp:txXfrm>
    </dsp:sp>
    <dsp:sp modelId="{7B82D793-3D5C-4F5F-AD1A-6DAC7E231F0F}">
      <dsp:nvSpPr>
        <dsp:cNvPr id="0" name=""/>
        <dsp:cNvSpPr/>
      </dsp:nvSpPr>
      <dsp:spPr>
        <a:xfrm rot="10914966">
          <a:off x="1170394" y="2961171"/>
          <a:ext cx="428101" cy="226893"/>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580DAB-15B7-4304-9C11-204819DA7E15}">
      <dsp:nvSpPr>
        <dsp:cNvPr id="0" name=""/>
        <dsp:cNvSpPr/>
      </dsp:nvSpPr>
      <dsp:spPr>
        <a:xfrm>
          <a:off x="641249" y="3295106"/>
          <a:ext cx="1431129" cy="12108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kern="1200" dirty="0" smtClean="0"/>
            <a:t>Constitution et transmission du livret de recevabilité (livret 1)</a:t>
          </a:r>
          <a:endParaRPr lang="fr-FR" sz="1050" kern="1200" dirty="0"/>
        </a:p>
      </dsp:txBody>
      <dsp:txXfrm>
        <a:off x="850833" y="3472431"/>
        <a:ext cx="1011961" cy="856202"/>
      </dsp:txXfrm>
    </dsp:sp>
    <dsp:sp modelId="{B65D144C-8DB5-4983-AB70-A34328FDEF71}">
      <dsp:nvSpPr>
        <dsp:cNvPr id="0" name=""/>
        <dsp:cNvSpPr/>
      </dsp:nvSpPr>
      <dsp:spPr>
        <a:xfrm rot="5409730">
          <a:off x="2197927" y="3790072"/>
          <a:ext cx="428101" cy="226893"/>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F48FBA-D2F7-434C-B68C-DE354D34D9DC}">
      <dsp:nvSpPr>
        <dsp:cNvPr id="0" name=""/>
        <dsp:cNvSpPr/>
      </dsp:nvSpPr>
      <dsp:spPr>
        <a:xfrm>
          <a:off x="2738736" y="3286992"/>
          <a:ext cx="1381281" cy="123881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Avis de recevabilité</a:t>
          </a:r>
          <a:endParaRPr lang="fr-FR" sz="1400" kern="1200" dirty="0"/>
        </a:p>
      </dsp:txBody>
      <dsp:txXfrm>
        <a:off x="2941020" y="3468412"/>
        <a:ext cx="976713" cy="875971"/>
      </dsp:txXfrm>
    </dsp:sp>
    <dsp:sp modelId="{EFD488E5-46BE-45D1-A8D7-98B0F37809C1}">
      <dsp:nvSpPr>
        <dsp:cNvPr id="0" name=""/>
        <dsp:cNvSpPr/>
      </dsp:nvSpPr>
      <dsp:spPr>
        <a:xfrm>
          <a:off x="3215325" y="2938845"/>
          <a:ext cx="428101" cy="226893"/>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74AA3C-E92F-463E-8832-A6E3E70D041A}">
      <dsp:nvSpPr>
        <dsp:cNvPr id="0" name=""/>
        <dsp:cNvSpPr/>
      </dsp:nvSpPr>
      <dsp:spPr>
        <a:xfrm>
          <a:off x="2845321" y="1664200"/>
          <a:ext cx="1168110" cy="11662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Choix de l’organisme accompagnateur</a:t>
          </a:r>
          <a:endParaRPr lang="fr-FR" sz="1200" kern="1200" dirty="0"/>
        </a:p>
      </dsp:txBody>
      <dsp:txXfrm>
        <a:off x="3016387" y="1834991"/>
        <a:ext cx="825978" cy="824652"/>
      </dsp:txXfrm>
    </dsp:sp>
    <dsp:sp modelId="{C00E6D56-B8AB-4BEE-AA1A-DC483574FF69}">
      <dsp:nvSpPr>
        <dsp:cNvPr id="0" name=""/>
        <dsp:cNvSpPr/>
      </dsp:nvSpPr>
      <dsp:spPr>
        <a:xfrm rot="5400301">
          <a:off x="4164882" y="2133953"/>
          <a:ext cx="428101" cy="226893"/>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7769D6-9E12-426E-8540-47E1580D0BE2}">
      <dsp:nvSpPr>
        <dsp:cNvPr id="0" name=""/>
        <dsp:cNvSpPr/>
      </dsp:nvSpPr>
      <dsp:spPr>
        <a:xfrm>
          <a:off x="4731591" y="1635743"/>
          <a:ext cx="1303393" cy="122348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kern="1200" dirty="0" smtClean="0"/>
            <a:t>Constitution et transmission du livret 2 (ou autres modalités d ’évaluation)</a:t>
          </a:r>
          <a:endParaRPr lang="fr-FR" sz="1050" kern="1200" dirty="0"/>
        </a:p>
      </dsp:txBody>
      <dsp:txXfrm>
        <a:off x="4922468" y="1814919"/>
        <a:ext cx="921639" cy="865137"/>
      </dsp:txXfrm>
    </dsp:sp>
    <dsp:sp modelId="{F6128447-E4B7-4672-B6FD-12457A8EF56D}">
      <dsp:nvSpPr>
        <dsp:cNvPr id="0" name=""/>
        <dsp:cNvSpPr/>
      </dsp:nvSpPr>
      <dsp:spPr>
        <a:xfrm rot="10800000">
          <a:off x="5169236" y="2966259"/>
          <a:ext cx="428101" cy="22689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E8C55A-3548-4E97-98E7-60BCF70A3C90}">
      <dsp:nvSpPr>
        <dsp:cNvPr id="0" name=""/>
        <dsp:cNvSpPr/>
      </dsp:nvSpPr>
      <dsp:spPr>
        <a:xfrm>
          <a:off x="4766953" y="3287335"/>
          <a:ext cx="1232667" cy="12310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Entretien avec le jury</a:t>
          </a:r>
          <a:endParaRPr lang="fr-FR" sz="1400" kern="1200" dirty="0"/>
        </a:p>
      </dsp:txBody>
      <dsp:txXfrm>
        <a:off x="4947473" y="3467615"/>
        <a:ext cx="871627" cy="870468"/>
      </dsp:txXfrm>
    </dsp:sp>
    <dsp:sp modelId="{EEC736F5-319E-4F81-9ADC-67D037D6BC43}">
      <dsp:nvSpPr>
        <dsp:cNvPr id="0" name=""/>
        <dsp:cNvSpPr/>
      </dsp:nvSpPr>
      <dsp:spPr>
        <a:xfrm rot="5407061">
          <a:off x="6115460" y="3791345"/>
          <a:ext cx="428101" cy="226893"/>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817421-1551-4DE1-ACD3-CA99A935C358}">
      <dsp:nvSpPr>
        <dsp:cNvPr id="0" name=""/>
        <dsp:cNvSpPr/>
      </dsp:nvSpPr>
      <dsp:spPr>
        <a:xfrm>
          <a:off x="6646557" y="3353936"/>
          <a:ext cx="1310278" cy="110570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Notification de la décision du jury</a:t>
          </a:r>
          <a:endParaRPr lang="fr-FR" sz="1300" kern="1200" dirty="0"/>
        </a:p>
      </dsp:txBody>
      <dsp:txXfrm>
        <a:off x="6838443" y="3515863"/>
        <a:ext cx="926506" cy="781853"/>
      </dsp:txXfrm>
    </dsp:sp>
    <dsp:sp modelId="{2DD025BF-36D2-4A51-BE8C-85E564BDE8D8}">
      <dsp:nvSpPr>
        <dsp:cNvPr id="0" name=""/>
        <dsp:cNvSpPr/>
      </dsp:nvSpPr>
      <dsp:spPr>
        <a:xfrm>
          <a:off x="7087646" y="2990656"/>
          <a:ext cx="428101" cy="226893"/>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AB83DA-F544-488D-BE3E-2C5A115EEA0F}">
      <dsp:nvSpPr>
        <dsp:cNvPr id="0" name=""/>
        <dsp:cNvSpPr/>
      </dsp:nvSpPr>
      <dsp:spPr>
        <a:xfrm>
          <a:off x="6690123" y="1643967"/>
          <a:ext cx="1223147" cy="122314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Obtention de la certification</a:t>
          </a:r>
          <a:endParaRPr lang="fr-FR" sz="1200" kern="1200" dirty="0"/>
        </a:p>
      </dsp:txBody>
      <dsp:txXfrm>
        <a:off x="6869249" y="1823093"/>
        <a:ext cx="864895" cy="864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5E053-4C31-4F4A-9099-6668B88A59EA}">
      <dsp:nvSpPr>
        <dsp:cNvPr id="0" name=""/>
        <dsp:cNvSpPr/>
      </dsp:nvSpPr>
      <dsp:spPr>
        <a:xfrm rot="16200000">
          <a:off x="-528255" y="531854"/>
          <a:ext cx="4525963" cy="346225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022" bIns="0" numCol="1" spcCol="1270" anchor="t" anchorCtr="0">
          <a:noAutofit/>
        </a:bodyPr>
        <a:lstStyle/>
        <a:p>
          <a:pPr lvl="0" algn="l" defTabSz="1022350">
            <a:lnSpc>
              <a:spcPct val="90000"/>
            </a:lnSpc>
            <a:spcBef>
              <a:spcPct val="0"/>
            </a:spcBef>
            <a:spcAft>
              <a:spcPct val="35000"/>
            </a:spcAft>
          </a:pPr>
          <a:endParaRPr lang="fr-FR" sz="2300" kern="1200" dirty="0"/>
        </a:p>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r>
            <a:rPr lang="fr-FR" sz="1800" kern="1200" dirty="0" smtClean="0"/>
            <a:t>Orientations méthodologiques</a:t>
          </a:r>
          <a:endParaRPr lang="fr-FR" sz="1800" kern="1200" dirty="0"/>
        </a:p>
        <a:p>
          <a:pPr marL="171450" lvl="1" indent="-171450" algn="l" defTabSz="800100">
            <a:lnSpc>
              <a:spcPct val="90000"/>
            </a:lnSpc>
            <a:spcBef>
              <a:spcPct val="0"/>
            </a:spcBef>
            <a:spcAft>
              <a:spcPct val="15000"/>
            </a:spcAft>
            <a:buChar char="••"/>
          </a:pPr>
          <a:r>
            <a:rPr lang="fr-FR" sz="1800" kern="1200" dirty="0" smtClean="0"/>
            <a:t>Outillage des prestations</a:t>
          </a:r>
          <a:endParaRPr lang="fr-FR" sz="1800" kern="1200" dirty="0"/>
        </a:p>
        <a:p>
          <a:pPr marL="171450" lvl="1" indent="-171450" algn="l" defTabSz="800100">
            <a:lnSpc>
              <a:spcPct val="90000"/>
            </a:lnSpc>
            <a:spcBef>
              <a:spcPct val="0"/>
            </a:spcBef>
            <a:spcAft>
              <a:spcPct val="15000"/>
            </a:spcAft>
            <a:buChar char="••"/>
          </a:pPr>
          <a:r>
            <a:rPr lang="fr-FR" sz="1800" kern="1200" dirty="0" smtClean="0"/>
            <a:t>Formation des acteurs internes</a:t>
          </a:r>
          <a:endParaRPr lang="fr-FR" sz="1800" kern="1200" dirty="0"/>
        </a:p>
        <a:p>
          <a:pPr marL="171450" lvl="1" indent="-171450" algn="l" defTabSz="800100">
            <a:lnSpc>
              <a:spcPct val="90000"/>
            </a:lnSpc>
            <a:spcBef>
              <a:spcPct val="0"/>
            </a:spcBef>
            <a:spcAft>
              <a:spcPct val="15000"/>
            </a:spcAft>
            <a:buChar char="••"/>
          </a:pPr>
          <a:r>
            <a:rPr lang="fr-FR" sz="1800" kern="1200" dirty="0" err="1" smtClean="0"/>
            <a:t>Co-portage</a:t>
          </a:r>
          <a:r>
            <a:rPr lang="fr-FR" sz="1800" kern="1200" dirty="0" smtClean="0"/>
            <a:t> de projets innovants telle que la VAE collective</a:t>
          </a:r>
          <a:endParaRPr lang="fr-FR" sz="1800" kern="1200" dirty="0"/>
        </a:p>
        <a:p>
          <a:pPr marL="171450" lvl="1" indent="-171450" algn="l" defTabSz="800100">
            <a:lnSpc>
              <a:spcPct val="90000"/>
            </a:lnSpc>
            <a:spcBef>
              <a:spcPct val="0"/>
            </a:spcBef>
            <a:spcAft>
              <a:spcPct val="15000"/>
            </a:spcAft>
            <a:buChar char="••"/>
          </a:pPr>
          <a:endParaRPr lang="fr-FR" sz="1800" kern="1200" dirty="0"/>
        </a:p>
      </dsp:txBody>
      <dsp:txXfrm rot="5400000">
        <a:off x="3600" y="905192"/>
        <a:ext cx="3462253" cy="2715577"/>
      </dsp:txXfrm>
    </dsp:sp>
    <dsp:sp modelId="{CB729778-F110-4F1E-BDEE-21D83701B882}">
      <dsp:nvSpPr>
        <dsp:cNvPr id="0" name=""/>
        <dsp:cNvSpPr/>
      </dsp:nvSpPr>
      <dsp:spPr>
        <a:xfrm rot="16200000">
          <a:off x="3193667" y="531854"/>
          <a:ext cx="4525963" cy="346225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933450">
            <a:lnSpc>
              <a:spcPct val="90000"/>
            </a:lnSpc>
            <a:spcBef>
              <a:spcPct val="0"/>
            </a:spcBef>
            <a:spcAft>
              <a:spcPct val="35000"/>
            </a:spcAft>
          </a:pPr>
          <a:endParaRPr lang="fr-FR" sz="2100" kern="1200" dirty="0"/>
        </a:p>
        <a:p>
          <a:pPr marL="171450" lvl="1" indent="-171450" algn="l" defTabSz="800100">
            <a:lnSpc>
              <a:spcPct val="90000"/>
            </a:lnSpc>
            <a:spcBef>
              <a:spcPct val="0"/>
            </a:spcBef>
            <a:spcAft>
              <a:spcPct val="15000"/>
            </a:spcAft>
            <a:buChar char="••"/>
          </a:pPr>
          <a:r>
            <a:rPr lang="fr-FR" sz="1800" kern="1200" dirty="0" smtClean="0"/>
            <a:t>Présentation au titre professionnel de 2 à 3 000 candidats par an</a:t>
          </a:r>
          <a:endParaRPr lang="fr-FR" sz="1800" kern="1200" dirty="0"/>
        </a:p>
        <a:p>
          <a:pPr marL="171450" lvl="1" indent="-171450" algn="l" defTabSz="800100">
            <a:lnSpc>
              <a:spcPct val="90000"/>
            </a:lnSpc>
            <a:spcBef>
              <a:spcPct val="0"/>
            </a:spcBef>
            <a:spcAft>
              <a:spcPct val="15000"/>
            </a:spcAft>
            <a:buChar char="••"/>
          </a:pPr>
          <a:r>
            <a:rPr lang="fr-FR" sz="1800" kern="1200" dirty="0" smtClean="0"/>
            <a:t>Mise en œuvre de services d’information et d’accompagnement via un réseau d’une centaine de « référents VAE » avec une couverture nationale</a:t>
          </a:r>
          <a:endParaRPr lang="fr-FR" sz="1800" kern="1200" dirty="0"/>
        </a:p>
      </dsp:txBody>
      <dsp:txXfrm rot="5400000">
        <a:off x="3725522" y="905192"/>
        <a:ext cx="3462253" cy="271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D75E4-4800-4376-B376-27B9992B83B7}">
      <dsp:nvSpPr>
        <dsp:cNvPr id="0" name=""/>
        <dsp:cNvSpPr/>
      </dsp:nvSpPr>
      <dsp:spPr>
        <a:xfrm>
          <a:off x="877" y="0"/>
          <a:ext cx="2282418" cy="4214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Un processus assoupli</a:t>
          </a:r>
          <a:endParaRPr lang="fr-FR" sz="2000" kern="1200" dirty="0"/>
        </a:p>
      </dsp:txBody>
      <dsp:txXfrm>
        <a:off x="877" y="0"/>
        <a:ext cx="2282418" cy="1264383"/>
      </dsp:txXfrm>
    </dsp:sp>
    <dsp:sp modelId="{FDCAE3D9-E9EF-494A-9D09-337674DDC543}">
      <dsp:nvSpPr>
        <dsp:cNvPr id="0" name=""/>
        <dsp:cNvSpPr/>
      </dsp:nvSpPr>
      <dsp:spPr>
        <a:xfrm>
          <a:off x="229119" y="1264743"/>
          <a:ext cx="1825935" cy="828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Possibilité de formations complémentaires</a:t>
          </a:r>
          <a:endParaRPr lang="fr-FR" sz="1700" kern="1200" dirty="0"/>
        </a:p>
      </dsp:txBody>
      <dsp:txXfrm>
        <a:off x="253370" y="1288994"/>
        <a:ext cx="1777433" cy="779500"/>
      </dsp:txXfrm>
    </dsp:sp>
    <dsp:sp modelId="{CC69B753-EB1E-4BD4-997F-B1B20F3BE76F}">
      <dsp:nvSpPr>
        <dsp:cNvPr id="0" name=""/>
        <dsp:cNvSpPr/>
      </dsp:nvSpPr>
      <dsp:spPr>
        <a:xfrm>
          <a:off x="229119" y="2220130"/>
          <a:ext cx="1825935" cy="828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Parcours de 6 mois maxi</a:t>
          </a:r>
          <a:endParaRPr lang="fr-FR" sz="1700" kern="1200" dirty="0"/>
        </a:p>
      </dsp:txBody>
      <dsp:txXfrm>
        <a:off x="253370" y="2244381"/>
        <a:ext cx="1777433" cy="779500"/>
      </dsp:txXfrm>
    </dsp:sp>
    <dsp:sp modelId="{D1911955-687E-4821-BC62-A5392E022DCB}">
      <dsp:nvSpPr>
        <dsp:cNvPr id="0" name=""/>
        <dsp:cNvSpPr/>
      </dsp:nvSpPr>
      <dsp:spPr>
        <a:xfrm>
          <a:off x="229119" y="3175518"/>
          <a:ext cx="1825935" cy="828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Accompagnement visant un retour rapide à l’emploi</a:t>
          </a:r>
          <a:endParaRPr lang="fr-FR" sz="1700" kern="1200" dirty="0"/>
        </a:p>
      </dsp:txBody>
      <dsp:txXfrm>
        <a:off x="253370" y="3199769"/>
        <a:ext cx="1777433" cy="779500"/>
      </dsp:txXfrm>
    </dsp:sp>
    <dsp:sp modelId="{70B3FB6D-D556-4F1E-9685-B51DA742DD2D}">
      <dsp:nvSpPr>
        <dsp:cNvPr id="0" name=""/>
        <dsp:cNvSpPr/>
      </dsp:nvSpPr>
      <dsp:spPr>
        <a:xfrm>
          <a:off x="2454478" y="0"/>
          <a:ext cx="2282418" cy="4214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Un lien opérationnel étroit entre Pôle Emploi et l’AFPA</a:t>
          </a:r>
          <a:endParaRPr lang="fr-FR" sz="2000" kern="1200" dirty="0"/>
        </a:p>
      </dsp:txBody>
      <dsp:txXfrm>
        <a:off x="2454478" y="0"/>
        <a:ext cx="2282418" cy="1264383"/>
      </dsp:txXfrm>
    </dsp:sp>
    <dsp:sp modelId="{6BEED295-4436-4291-B627-3CA4078E022F}">
      <dsp:nvSpPr>
        <dsp:cNvPr id="0" name=""/>
        <dsp:cNvSpPr/>
      </dsp:nvSpPr>
      <dsp:spPr>
        <a:xfrm>
          <a:off x="2682719" y="1265618"/>
          <a:ext cx="1825935" cy="127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Outillage simple et pérenne</a:t>
          </a:r>
          <a:endParaRPr lang="fr-FR" sz="1700" kern="1200" dirty="0"/>
        </a:p>
      </dsp:txBody>
      <dsp:txXfrm>
        <a:off x="2719938" y="1302837"/>
        <a:ext cx="1751497" cy="1196324"/>
      </dsp:txXfrm>
    </dsp:sp>
    <dsp:sp modelId="{1BBEA11D-BC08-4F5A-A6BE-10E79C39E247}">
      <dsp:nvSpPr>
        <dsp:cNvPr id="0" name=""/>
        <dsp:cNvSpPr/>
      </dsp:nvSpPr>
      <dsp:spPr>
        <a:xfrm>
          <a:off x="2682719" y="2731882"/>
          <a:ext cx="1825935" cy="127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Traçabilité simple et partagée</a:t>
          </a:r>
          <a:endParaRPr lang="fr-FR" sz="1700" kern="1200" dirty="0"/>
        </a:p>
      </dsp:txBody>
      <dsp:txXfrm>
        <a:off x="2719938" y="2769101"/>
        <a:ext cx="1751497" cy="1196324"/>
      </dsp:txXfrm>
    </dsp:sp>
    <dsp:sp modelId="{0FAD49D5-1E11-4E4F-B2E4-A6E8F6E0FD63}">
      <dsp:nvSpPr>
        <dsp:cNvPr id="0" name=""/>
        <dsp:cNvSpPr/>
      </dsp:nvSpPr>
      <dsp:spPr>
        <a:xfrm>
          <a:off x="4908956" y="0"/>
          <a:ext cx="2282418" cy="4214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L’identification des publics éligibles</a:t>
          </a:r>
          <a:endParaRPr lang="fr-FR" sz="2000" kern="1200" dirty="0"/>
        </a:p>
      </dsp:txBody>
      <dsp:txXfrm>
        <a:off x="4908956" y="0"/>
        <a:ext cx="2282418" cy="1264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4F730-8B57-43CA-AA42-9693E865BB8E}">
      <dsp:nvSpPr>
        <dsp:cNvPr id="0" name=""/>
        <dsp:cNvSpPr/>
      </dsp:nvSpPr>
      <dsp:spPr>
        <a:xfrm>
          <a:off x="0" y="573286"/>
          <a:ext cx="2599531" cy="1559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Efficacité</a:t>
          </a:r>
          <a:endParaRPr lang="fr-FR" sz="3000" kern="1200" dirty="0"/>
        </a:p>
      </dsp:txBody>
      <dsp:txXfrm>
        <a:off x="0" y="573286"/>
        <a:ext cx="2599531" cy="1559718"/>
      </dsp:txXfrm>
    </dsp:sp>
    <dsp:sp modelId="{520197D3-2A2E-413E-988A-9E018C8D6ADD}">
      <dsp:nvSpPr>
        <dsp:cNvPr id="0" name=""/>
        <dsp:cNvSpPr/>
      </dsp:nvSpPr>
      <dsp:spPr>
        <a:xfrm>
          <a:off x="2859484" y="573286"/>
          <a:ext cx="2599531" cy="15597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Gouvernance</a:t>
          </a:r>
          <a:endParaRPr lang="fr-FR" sz="3000" kern="1200" dirty="0"/>
        </a:p>
      </dsp:txBody>
      <dsp:txXfrm>
        <a:off x="2859484" y="573286"/>
        <a:ext cx="2599531" cy="1559718"/>
      </dsp:txXfrm>
    </dsp:sp>
    <dsp:sp modelId="{81C5D7DE-DE61-44A2-B115-F85041D8E903}">
      <dsp:nvSpPr>
        <dsp:cNvPr id="0" name=""/>
        <dsp:cNvSpPr/>
      </dsp:nvSpPr>
      <dsp:spPr>
        <a:xfrm>
          <a:off x="5718968" y="573286"/>
          <a:ext cx="2599531" cy="15597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Dispositif de gestion</a:t>
          </a:r>
          <a:endParaRPr lang="fr-FR" sz="3000" kern="1200" dirty="0"/>
        </a:p>
      </dsp:txBody>
      <dsp:txXfrm>
        <a:off x="5718968" y="573286"/>
        <a:ext cx="2599531" cy="1559718"/>
      </dsp:txXfrm>
    </dsp:sp>
    <dsp:sp modelId="{09A4D0E5-67AC-423B-9558-36E9D10B9E01}">
      <dsp:nvSpPr>
        <dsp:cNvPr id="0" name=""/>
        <dsp:cNvSpPr/>
      </dsp:nvSpPr>
      <dsp:spPr>
        <a:xfrm>
          <a:off x="1429742" y="2392958"/>
          <a:ext cx="2599531" cy="15597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Equité d’accès sur les territoires</a:t>
          </a:r>
          <a:endParaRPr lang="fr-FR" sz="3000" kern="1200" dirty="0"/>
        </a:p>
      </dsp:txBody>
      <dsp:txXfrm>
        <a:off x="1429742" y="2392958"/>
        <a:ext cx="2599531" cy="1559718"/>
      </dsp:txXfrm>
    </dsp:sp>
    <dsp:sp modelId="{EDD444BB-E4E6-42E7-9DB8-6D8AAD60759A}">
      <dsp:nvSpPr>
        <dsp:cNvPr id="0" name=""/>
        <dsp:cNvSpPr/>
      </dsp:nvSpPr>
      <dsp:spPr>
        <a:xfrm>
          <a:off x="4289226" y="2392958"/>
          <a:ext cx="2599531" cy="15597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Adaptation aux besoins des bénéficiaires</a:t>
          </a:r>
          <a:endParaRPr lang="fr-FR" sz="3000" kern="1200" dirty="0"/>
        </a:p>
      </dsp:txBody>
      <dsp:txXfrm>
        <a:off x="4289226" y="2392958"/>
        <a:ext cx="2599531" cy="15597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latin typeface="Arial"/>
            </a:endParaRP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9813538-E2F0-394D-BFFD-BFBAFDB36E8A}" type="datetimeFigureOut">
              <a:rPr lang="fr-FR" smtClean="0">
                <a:latin typeface="Arial"/>
              </a:rPr>
              <a:t>12/05/2017</a:t>
            </a:fld>
            <a:endParaRPr lang="fr-FR" dirty="0">
              <a:latin typeface="Arial"/>
            </a:endParaRP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latin typeface="Arial"/>
            </a:endParaRP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48E0C76-9552-574F-AE03-A740B0E11191}" type="slidenum">
              <a:rPr lang="fr-FR" smtClean="0">
                <a:latin typeface="Arial"/>
              </a:rPr>
              <a:t>‹N°›</a:t>
            </a:fld>
            <a:endParaRPr lang="fr-FR" dirty="0">
              <a:latin typeface="Arial"/>
            </a:endParaRPr>
          </a:p>
        </p:txBody>
      </p:sp>
    </p:spTree>
    <p:extLst>
      <p:ext uri="{BB962C8B-B14F-4D97-AF65-F5344CB8AC3E}">
        <p14:creationId xmlns:p14="http://schemas.microsoft.com/office/powerpoint/2010/main" val="1995616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781856E7-4DCA-D541-ACE5-AE5233E2873D}" type="datetimeFigureOut">
              <a:rPr lang="fr-FR" smtClean="0"/>
              <a:pPr/>
              <a:t>12/05/2017</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64953AD2-E313-F845-AE74-13CE5BA633F6}" type="slidenum">
              <a:rPr lang="fr-FR" smtClean="0"/>
              <a:pPr/>
              <a:t>‹N°›</a:t>
            </a:fld>
            <a:endParaRPr lang="fr-FR" dirty="0"/>
          </a:p>
        </p:txBody>
      </p:sp>
    </p:spTree>
    <p:extLst>
      <p:ext uri="{BB962C8B-B14F-4D97-AF65-F5344CB8AC3E}">
        <p14:creationId xmlns:p14="http://schemas.microsoft.com/office/powerpoint/2010/main" val="24944348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a:t>
            </a:fld>
            <a:endParaRPr lang="fr-FR" dirty="0"/>
          </a:p>
        </p:txBody>
      </p:sp>
    </p:spTree>
    <p:extLst>
      <p:ext uri="{BB962C8B-B14F-4D97-AF65-F5344CB8AC3E}">
        <p14:creationId xmlns:p14="http://schemas.microsoft.com/office/powerpoint/2010/main" val="770415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gn="just"/>
            <a:r>
              <a:rPr lang="fr-FR" altLang="fr-FR" sz="1400" b="0" dirty="0" smtClean="0">
                <a:solidFill>
                  <a:schemeClr val="bg2"/>
                </a:solidFill>
              </a:rPr>
              <a:t>Valoriser le métier des </a:t>
            </a:r>
            <a:r>
              <a:rPr lang="fr-FR" altLang="fr-FR" sz="1400" b="0" dirty="0" err="1" smtClean="0">
                <a:solidFill>
                  <a:schemeClr val="bg2"/>
                </a:solidFill>
              </a:rPr>
              <a:t>TICs</a:t>
            </a:r>
            <a:r>
              <a:rPr lang="fr-FR" altLang="fr-FR" sz="1400" b="0" dirty="0" smtClean="0">
                <a:solidFill>
                  <a:schemeClr val="bg2"/>
                </a:solidFill>
              </a:rPr>
              <a:t>,</a:t>
            </a:r>
          </a:p>
          <a:p>
            <a:pPr lvl="1" algn="just"/>
            <a:r>
              <a:rPr lang="fr-FR" altLang="fr-FR" sz="1400" b="0" dirty="0" smtClean="0">
                <a:solidFill>
                  <a:schemeClr val="bg2"/>
                </a:solidFill>
              </a:rPr>
              <a:t>Impulser la mobilité interne vers ces métiers prioritaires</a:t>
            </a:r>
          </a:p>
          <a:p>
            <a:pPr lvl="1" algn="just"/>
            <a:r>
              <a:rPr lang="fr-FR" altLang="fr-FR" sz="1400" b="0" dirty="0" smtClean="0">
                <a:solidFill>
                  <a:schemeClr val="bg2"/>
                </a:solidFill>
              </a:rPr>
              <a:t>Agir de manière visible et concrète dans le cadre de la refondation sociale</a:t>
            </a:r>
          </a:p>
          <a:p>
            <a:pPr lvl="1" algn="just">
              <a:spcAft>
                <a:spcPct val="20000"/>
              </a:spcAft>
            </a:pPr>
            <a:r>
              <a:rPr lang="fr-FR" altLang="fr-FR" sz="1400" b="0" dirty="0" smtClean="0">
                <a:solidFill>
                  <a:schemeClr val="bg2"/>
                </a:solidFill>
              </a:rPr>
              <a:t>Apporter une reconnaissance professionnelle et personnelle aux </a:t>
            </a:r>
            <a:r>
              <a:rPr lang="fr-FR" altLang="fr-FR" sz="1400" b="0" dirty="0" err="1" smtClean="0">
                <a:solidFill>
                  <a:schemeClr val="bg2"/>
                </a:solidFill>
              </a:rPr>
              <a:t>TICs</a:t>
            </a:r>
            <a:endParaRPr lang="fr-FR" altLang="fr-FR" sz="1400" b="0" dirty="0" smtClean="0">
              <a:solidFill>
                <a:schemeClr val="bg2"/>
              </a:solidFill>
            </a:endParaRPr>
          </a:p>
          <a:p>
            <a:pPr lvl="1" algn="just">
              <a:lnSpc>
                <a:spcPct val="70000"/>
              </a:lnSpc>
            </a:pPr>
            <a:r>
              <a:rPr lang="fr-FR" altLang="fr-FR" sz="1400" b="0" dirty="0" smtClean="0">
                <a:solidFill>
                  <a:schemeClr val="bg2"/>
                </a:solidFill>
              </a:rPr>
              <a:t>Favoriser l’évolution professionnelle mais sans engagement du Groupe en terme de promotion, de rémunération et de mobilité</a:t>
            </a:r>
          </a:p>
          <a:p>
            <a:endParaRPr lang="fr-FR"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10</a:t>
            </a:fld>
            <a:endParaRPr lang="fr-FR" dirty="0"/>
          </a:p>
        </p:txBody>
      </p:sp>
    </p:spTree>
    <p:extLst>
      <p:ext uri="{BB962C8B-B14F-4D97-AF65-F5344CB8AC3E}">
        <p14:creationId xmlns:p14="http://schemas.microsoft.com/office/powerpoint/2010/main" val="136256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latin typeface="Arial Narrow" panose="020B0606020202030204" pitchFamily="34" charset="0"/>
              </a:rPr>
              <a:t>Plan 500 000 : Un des enjeux de notre modèle social, « </a:t>
            </a:r>
            <a:r>
              <a:rPr lang="fr-FR" sz="1200" b="1" dirty="0" smtClean="0">
                <a:solidFill>
                  <a:schemeClr val="tx2"/>
                </a:solidFill>
                <a:latin typeface="Arial Narrow" panose="020B0606020202030204" pitchFamily="34" charset="0"/>
              </a:rPr>
              <a:t>c’est d’offrir de nouvelles chances à tous.</a:t>
            </a:r>
            <a:r>
              <a:rPr lang="fr-FR" sz="1200" dirty="0" smtClean="0">
                <a:solidFill>
                  <a:schemeClr val="tx2"/>
                </a:solidFill>
                <a:latin typeface="Arial Narrow" panose="020B0606020202030204" pitchFamily="34" charset="0"/>
              </a:rPr>
              <a:t> Je rappelle qu’un million de chômeurs n’ont aujourd’hui pas le niveau du bac, 700.000 pas celui du CAP. J’ai donc annoncé un programme de formation pour 500.000 demandeurs d’emploi, soit un doublement par rapport à 2015 </a:t>
            </a:r>
          </a:p>
          <a:p>
            <a:r>
              <a:rPr lang="fr-FR" sz="1200" dirty="0" smtClean="0">
                <a:solidFill>
                  <a:schemeClr val="tx2"/>
                </a:solidFill>
                <a:latin typeface="Arial Narrow" panose="020B0606020202030204" pitchFamily="34" charset="0"/>
              </a:rPr>
              <a:t>L’enjeu, c’est de pourvoir les emplois disponibles et qui ne trouvent pas preneurs faute de personnel qualifié en nombre suffisant</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tx2"/>
                </a:solidFill>
                <a:latin typeface="Arial Narrow" panose="020B0606020202030204" pitchFamily="34" charset="0"/>
              </a:rPr>
              <a:t>L’enjeu, c’est de saisir les nouvelles opportunités liées aux secteurs en expansion : le numérique, la transition énergétique mais aussi, les activités traditionnelles pour lesquelles la demande en emplois qualifiés est croissante, l’aéronautique, le bâtiment, la sécurité, le tourisme, le service à la personne… »</a:t>
            </a:r>
          </a:p>
          <a:p>
            <a:endParaRPr lang="fr-FR" dirty="0" smtClean="0"/>
          </a:p>
          <a:p>
            <a:pPr marL="0" lvl="2"/>
            <a:r>
              <a:rPr lang="fr-FR" dirty="0" smtClean="0"/>
              <a:t>Sont plus particulièrement visés :</a:t>
            </a:r>
          </a:p>
          <a:p>
            <a:pPr marL="790575" lvl="4" indent="-342900">
              <a:buFont typeface="Wingdings" panose="05000000000000000000" pitchFamily="2" charset="2"/>
              <a:buChar char="q"/>
            </a:pPr>
            <a:r>
              <a:rPr lang="fr-FR" dirty="0" smtClean="0"/>
              <a:t>Les jeunes d’un niveau infra 3</a:t>
            </a:r>
          </a:p>
          <a:p>
            <a:pPr marL="790575" lvl="4" indent="-342900">
              <a:buFont typeface="Wingdings" panose="05000000000000000000" pitchFamily="2" charset="2"/>
              <a:buChar char="q"/>
            </a:pPr>
            <a:r>
              <a:rPr lang="fr-FR" dirty="0" smtClean="0"/>
              <a:t>Les bénéficiaires de contrats aidés</a:t>
            </a:r>
          </a:p>
          <a:p>
            <a:pPr marL="790575" lvl="4" indent="-342900">
              <a:buFont typeface="Wingdings" panose="05000000000000000000" pitchFamily="2" charset="2"/>
              <a:buChar char="q"/>
            </a:pPr>
            <a:r>
              <a:rPr lang="fr-FR" dirty="0" smtClean="0"/>
              <a:t>Les personnes issues des quartiers prioritaires au titre de la politique de la ville</a:t>
            </a:r>
          </a:p>
          <a:p>
            <a:endParaRPr lang="fr-FR" dirty="0" smtClean="0"/>
          </a:p>
          <a:p>
            <a:r>
              <a:rPr lang="fr-FR" dirty="0" smtClean="0"/>
              <a:t>Démarrage projet en septembre 2016. Près de 1500 ateliers d’information organisés par PE/AFPA. Plus de 100 000 personnes invitées</a:t>
            </a:r>
          </a:p>
          <a:p>
            <a:endParaRPr lang="fr-FR"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11</a:t>
            </a:fld>
            <a:endParaRPr lang="fr-FR" dirty="0"/>
          </a:p>
        </p:txBody>
      </p:sp>
    </p:spTree>
    <p:extLst>
      <p:ext uri="{BB962C8B-B14F-4D97-AF65-F5344CB8AC3E}">
        <p14:creationId xmlns:p14="http://schemas.microsoft.com/office/powerpoint/2010/main" val="88341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chiffres</a:t>
            </a:r>
            <a:r>
              <a:rPr lang="fr-FR" baseline="0" dirty="0" smtClean="0"/>
              <a:t> clés : plus de 100 000</a:t>
            </a:r>
            <a:r>
              <a:rPr lang="fr-FR" dirty="0" smtClean="0"/>
              <a:t> personnes invitées,</a:t>
            </a:r>
            <a:r>
              <a:rPr lang="fr-FR" baseline="0" dirty="0" smtClean="0"/>
              <a:t> 19 000 personnes présentes aux ateliers. Près de 6 000 inscrites dans la démarche. Plus de 4 000 dossiers envoyés pour obtention de recevabilité et près de 4 000 dossiers recevables. Projet se termine le 30 juin 2017.</a:t>
            </a:r>
          </a:p>
          <a:p>
            <a:r>
              <a:rPr lang="fr-FR" dirty="0" smtClean="0"/>
              <a:t>86% des dossiers déposés sont recevables.</a:t>
            </a:r>
          </a:p>
          <a:p>
            <a:r>
              <a:rPr lang="fr-FR" dirty="0" smtClean="0"/>
              <a:t>La totalité des candidats se concentrent sur 10 certifications, toutes du secteur tertiaire avec en hit parade les titres professionnels Assistante de vie aux familles, secrétaire assistante et vendeur conseil en magasin (50% des candidats).</a:t>
            </a:r>
          </a:p>
          <a:p>
            <a:r>
              <a:rPr lang="fr-FR" dirty="0" smtClean="0"/>
              <a:t>L’étape de positionnement des candidats a révélé des besoins en formation pour 59% d’entre eux. Pour 18% des candidats, il s’agissait d’une formation visant un bloc de compétences.</a:t>
            </a:r>
            <a:endParaRPr lang="fr-FR"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12</a:t>
            </a:fld>
            <a:endParaRPr lang="fr-FR" dirty="0"/>
          </a:p>
        </p:txBody>
      </p:sp>
    </p:spTree>
    <p:extLst>
      <p:ext uri="{BB962C8B-B14F-4D97-AF65-F5344CB8AC3E}">
        <p14:creationId xmlns:p14="http://schemas.microsoft.com/office/powerpoint/2010/main" val="308850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indent="-457200">
              <a:buFont typeface="+mj-lt"/>
              <a:buAutoNum type="arabicPeriod"/>
            </a:pPr>
            <a:r>
              <a:rPr lang="fr-FR" dirty="0" smtClean="0"/>
              <a:t>Son efficacité</a:t>
            </a:r>
          </a:p>
          <a:p>
            <a:pPr marL="457200" indent="-457200">
              <a:buFont typeface="+mj-lt"/>
              <a:buAutoNum type="arabicPeriod"/>
            </a:pPr>
            <a:r>
              <a:rPr lang="fr-FR" dirty="0" smtClean="0"/>
              <a:t>L’efficience de ses dispositifs de gestion</a:t>
            </a:r>
          </a:p>
          <a:p>
            <a:pPr marL="457200" indent="-457200">
              <a:buFont typeface="+mj-lt"/>
              <a:buAutoNum type="arabicPeriod"/>
            </a:pPr>
            <a:r>
              <a:rPr lang="fr-FR" dirty="0" smtClean="0"/>
              <a:t>La gouvernance de cette politique</a:t>
            </a:r>
          </a:p>
          <a:p>
            <a:pPr marL="457200" indent="-457200">
              <a:buFont typeface="+mj-lt"/>
              <a:buAutoNum type="arabicPeriod"/>
            </a:pPr>
            <a:r>
              <a:rPr lang="fr-FR" dirty="0" smtClean="0"/>
              <a:t>L’équité d’accès d’un point de vue territorial et sectoriel</a:t>
            </a:r>
          </a:p>
          <a:p>
            <a:pPr marL="457200" indent="-457200">
              <a:buFont typeface="+mj-lt"/>
              <a:buAutoNum type="arabicPeriod"/>
            </a:pPr>
            <a:r>
              <a:rPr lang="fr-FR" dirty="0" smtClean="0"/>
              <a:t>L’adaptation de la VAE aux besoins des potentiels bénéficiaires et la qualité des dispositifs d’accompagnement aux demandeurs d’emploi</a:t>
            </a:r>
          </a:p>
          <a:p>
            <a:endParaRPr lang="fr-FR"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13</a:t>
            </a:fld>
            <a:endParaRPr lang="fr-FR" dirty="0"/>
          </a:p>
        </p:txBody>
      </p:sp>
    </p:spTree>
    <p:extLst>
      <p:ext uri="{BB962C8B-B14F-4D97-AF65-F5344CB8AC3E}">
        <p14:creationId xmlns:p14="http://schemas.microsoft.com/office/powerpoint/2010/main" val="247689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Enquête réalisée par TNS Sofres en juin 2016 auprès de 1 400 dirigeants d’entreprise, par téléphone et sur le lieu de travail.</a:t>
            </a:r>
          </a:p>
          <a:p>
            <a:r>
              <a:rPr lang="fr-FR" dirty="0" smtClean="0"/>
              <a:t>Malgré une bonne notoriété (66%) et une bonne image (86%), le recours au dispositif de VAE reste faible (8% de l’échantillon). Seules 0,6% de ces entreprises ont eu recours à une démarche collective.</a:t>
            </a:r>
          </a:p>
          <a:p>
            <a:r>
              <a:rPr lang="fr-FR" dirty="0" smtClean="0"/>
              <a:t>Les répondants font preuve d’un certain scepticisme concernant les bénéfices pour l’entreprise d’une démarche de VAE. Un tiers d’entre eux estime que les bénéfices sont inexistants, et un cinquième n’est pas directement en mesure de les évaluer.</a:t>
            </a:r>
          </a:p>
          <a:p>
            <a:r>
              <a:rPr lang="fr-FR" dirty="0" smtClean="0"/>
              <a:t>Simplifier les démarches afin de rendre la VAE plus accessible apparaît comme une priorité, devant l’attente d’informations et le besoin de suivi</a:t>
            </a:r>
          </a:p>
          <a:p>
            <a:r>
              <a:rPr lang="fr-FR" sz="1200" dirty="0" smtClean="0"/>
              <a:t>La VAE est connue au moins de nom par les deux tiers (66%) des personnes interrogées et la moitié (53%) déclare voir précisément de quoi il s’agit.  </a:t>
            </a:r>
          </a:p>
          <a:p>
            <a:r>
              <a:rPr lang="fr-FR" sz="1200" dirty="0" smtClean="0"/>
              <a:t>Les interlocuteurs travaillant dans de grandes entreprises connaissent davantage la VAE que ceux issus des plus petites.</a:t>
            </a:r>
          </a:p>
          <a:p>
            <a:r>
              <a:rPr lang="fr-FR" sz="1200" dirty="0" smtClean="0"/>
              <a:t>La VAE est connue en premier lieu par le bouche à oreille (28%) et les médias (16%). Les canaux institutionnels comme les CCI (6%), les OPCA (1%), les services de l’Etat (1%), ou la région (moins de 1%), ne sont pas ou peu cités en tant que vecteur de notoriété de la VAE. </a:t>
            </a:r>
          </a:p>
          <a:p>
            <a:r>
              <a:rPr lang="fr-FR" sz="1200" dirty="0" smtClean="0"/>
              <a:t>Le dispositif est positivement perçu par les dirigeants (86% en ont une bonne image), bien que l’utilité pour les entreprises soit un peu moins reconnue que celle pour les salariés (76% considèrent la VAE utile pour les entreprises vs. 91% utile pour les salariés). La VAE est perçue comme un dispositif complexe (64%) et certains points restent peu connus : 65% des répondants ignorent qu’il suffit de fournir des bulletins de salaire pour prouver une activité passée, 59% que l'expérience du candidat ne doit pas forcément couvrir toutes les compétences du diplôme visé, 52% qu’il ne faut pas forcément passer un examen écrit. </a:t>
            </a:r>
          </a:p>
          <a:p>
            <a:r>
              <a:rPr lang="fr-FR" sz="1200" dirty="0" smtClean="0"/>
              <a:t>Dans la pratique, le recours à la VAE reste limité. Peu d’entreprises y ont eu recours (11% de ceux qui connaissent la VAE, soit 8% de l’échantillon au global) et les démarches sont principalement individuelles. Les démarches collectives de VAE restent rares (7% des entreprises qui ont eu recours à la VAE, soit 0,6% de l’échantillon au global). </a:t>
            </a:r>
          </a:p>
          <a:p>
            <a:r>
              <a:rPr lang="fr-FR" sz="1200" dirty="0" smtClean="0"/>
              <a:t>Ce sont principalement les salariés qui insufflent la démarche (dans 82% des cas), les entreprises étant beaucoup moins enclines à se lancer dans une VAE (l’entreprise est à l’origine de la démarche dans 29% des cas).  En effet, le bénéfice pour l’entreprise n’est pas toujours clairement perçu : Même quand la démarche est initiée par l’entreprise, les dirigeants déclarent le faire en premier lieu pour le bénéfice du / des salarié(s), à 67%, et dans une moindre mesure pour l’entreprise (32%). Pour autant, les personnes interrogées qui ont déjà expérimenté la VAE se disent largement prêtes (87%) à recommander le dispositif auprès de leurs homologues. Et les attentes d’amélioration restent limitées et assez générales, en premier lieu une demande de simplification des démarches (33%).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14</a:t>
            </a:fld>
            <a:endParaRPr lang="fr-FR" dirty="0"/>
          </a:p>
        </p:txBody>
      </p:sp>
    </p:spTree>
    <p:extLst>
      <p:ext uri="{BB962C8B-B14F-4D97-AF65-F5344CB8AC3E}">
        <p14:creationId xmlns:p14="http://schemas.microsoft.com/office/powerpoint/2010/main" val="150535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Suivi des parcours et des effectif</a:t>
            </a:r>
            <a:r>
              <a:rPr lang="fr-FR" baseline="0" dirty="0" smtClean="0"/>
              <a:t>s par étape</a:t>
            </a:r>
          </a:p>
          <a:p>
            <a:r>
              <a:rPr lang="fr-FR" baseline="0" dirty="0" smtClean="0"/>
              <a:t>Mise en place d’un guichet unique </a:t>
            </a:r>
            <a:r>
              <a:rPr lang="fr-FR" baseline="0" dirty="0" err="1" smtClean="0"/>
              <a:t>intercertificateurs</a:t>
            </a:r>
            <a:endParaRPr lang="fr-FR" baseline="0" dirty="0" smtClean="0"/>
          </a:p>
          <a:p>
            <a:r>
              <a:rPr lang="fr-FR" baseline="0" dirty="0" smtClean="0"/>
              <a:t>Rendre l’accompagnement gratuit pour tous les candidats</a:t>
            </a:r>
          </a:p>
          <a:p>
            <a:r>
              <a:rPr lang="fr-FR" baseline="0" dirty="0" smtClean="0"/>
              <a:t>Réduire les délais de recevabilité à un mois</a:t>
            </a:r>
          </a:p>
          <a:p>
            <a:r>
              <a:rPr lang="fr-FR" baseline="0" dirty="0" smtClean="0"/>
              <a:t>Planifier les dates de tenues des jurys selon un calendrier annuel et national</a:t>
            </a:r>
            <a:endParaRPr lang="fr-FR"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15</a:t>
            </a:fld>
            <a:endParaRPr lang="fr-FR" dirty="0"/>
          </a:p>
        </p:txBody>
      </p:sp>
    </p:spTree>
    <p:extLst>
      <p:ext uri="{BB962C8B-B14F-4D97-AF65-F5344CB8AC3E}">
        <p14:creationId xmlns:p14="http://schemas.microsoft.com/office/powerpoint/2010/main" val="239101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16</a:t>
            </a:fld>
            <a:endParaRPr lang="fr-FR" dirty="0"/>
          </a:p>
        </p:txBody>
      </p:sp>
    </p:spTree>
    <p:extLst>
      <p:ext uri="{BB962C8B-B14F-4D97-AF65-F5344CB8AC3E}">
        <p14:creationId xmlns:p14="http://schemas.microsoft.com/office/powerpoint/2010/main" val="167697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17</a:t>
            </a:fld>
            <a:endParaRPr lang="fr-FR" dirty="0"/>
          </a:p>
        </p:txBody>
      </p:sp>
    </p:spTree>
    <p:extLst>
      <p:ext uri="{BB962C8B-B14F-4D97-AF65-F5344CB8AC3E}">
        <p14:creationId xmlns:p14="http://schemas.microsoft.com/office/powerpoint/2010/main" val="235257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2</a:t>
            </a:fld>
            <a:endParaRPr lang="fr-FR" dirty="0"/>
          </a:p>
        </p:txBody>
      </p:sp>
    </p:spTree>
    <p:extLst>
      <p:ext uri="{BB962C8B-B14F-4D97-AF65-F5344CB8AC3E}">
        <p14:creationId xmlns:p14="http://schemas.microsoft.com/office/powerpoint/2010/main" val="324808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b="0" dirty="0" smtClean="0"/>
              <a:t>Toute personne, quels que soient son âge, sa nationalité, son statut et son niveau de formation, qui justifie d’au moins 1 an d’expérience en rapport direct avec la certification visée, peut prétendre à la VAE. </a:t>
            </a:r>
          </a:p>
          <a:p>
            <a:r>
              <a:rPr lang="fr-FR" sz="1100" b="0" dirty="0" smtClean="0"/>
              <a:t>Cette certification qui peut être un diplôme, un titre ou un certificat de qualification professionnelle doit être inscrite au Répertoire national des certifications professionnelles (RNCP).</a:t>
            </a:r>
          </a:p>
          <a:p>
            <a:endParaRPr lang="fr-FR" sz="1100" b="0"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3</a:t>
            </a:fld>
            <a:endParaRPr lang="fr-FR" dirty="0"/>
          </a:p>
        </p:txBody>
      </p:sp>
    </p:spTree>
    <p:extLst>
      <p:ext uri="{BB962C8B-B14F-4D97-AF65-F5344CB8AC3E}">
        <p14:creationId xmlns:p14="http://schemas.microsoft.com/office/powerpoint/2010/main" val="371337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Les PRC sont pilotés par les CR intégrés</a:t>
            </a:r>
            <a:r>
              <a:rPr lang="fr-FR" sz="1100" baseline="0" dirty="0" smtClean="0"/>
              <a:t> au sein de structures telles que les agences locales pour l’emploi, les missions locales, les rectorats (DAVA), les centres d’information et d’orientation… + dispositifs internes mis en place par les ministères certificateurs sur leur offre de certification.</a:t>
            </a:r>
          </a:p>
          <a:p>
            <a:r>
              <a:rPr lang="fr-FR" sz="1100" baseline="0" dirty="0" smtClean="0"/>
              <a:t>Financement: OPCA, OPACIF, Pôle emploi, conseil régional</a:t>
            </a:r>
          </a:p>
          <a:p>
            <a:r>
              <a:rPr lang="fr-FR" sz="1100" baseline="0" dirty="0" smtClean="0"/>
              <a:t>Livret 1 : présentation générale des emplois et activités + pièces justificatives</a:t>
            </a:r>
          </a:p>
          <a:p>
            <a:r>
              <a:rPr lang="fr-FR" sz="1100" baseline="0" dirty="0" smtClean="0"/>
              <a:t>L’accompagnateur peut être l’organisme certificateur ou un prestataire public ou privé</a:t>
            </a:r>
          </a:p>
          <a:p>
            <a:r>
              <a:rPr lang="fr-FR" sz="1100" baseline="0" dirty="0" smtClean="0"/>
              <a:t>Dans l’accompagnement : assistance à la recherche de financement si formation complémentaire nécessaire, aide méthodologique pour la constitution du dossier de validation, préparation à l’entretien et à la mise en situation le cas échéant</a:t>
            </a:r>
            <a:endParaRPr lang="fr-FR" sz="1100"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4</a:t>
            </a:fld>
            <a:endParaRPr lang="fr-FR" dirty="0"/>
          </a:p>
        </p:txBody>
      </p:sp>
    </p:spTree>
    <p:extLst>
      <p:ext uri="{BB962C8B-B14F-4D97-AF65-F5344CB8AC3E}">
        <p14:creationId xmlns:p14="http://schemas.microsoft.com/office/powerpoint/2010/main" val="223787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Etude DARES  réalisée auprès des ministères certificateurs</a:t>
            </a:r>
          </a:p>
          <a:p>
            <a:r>
              <a:rPr lang="fr-FR" sz="1100" dirty="0" smtClean="0"/>
              <a:t>307 000 personnes certifiées par la VAE en 12 ans</a:t>
            </a:r>
          </a:p>
          <a:p>
            <a:r>
              <a:rPr lang="fr-FR" sz="1100" dirty="0" smtClean="0"/>
              <a:t>En 2014 : 62 300 dossiers recevables, 42 700 candidats présentés, 25 700 candidats certifiés (certification totale). Chiffres en baisse depuis 2011</a:t>
            </a:r>
          </a:p>
          <a:p>
            <a:r>
              <a:rPr lang="fr-FR" sz="1100" dirty="0" smtClean="0"/>
              <a:t>Les femmes (73%) et les personnes occupant un emploi (70%) restent majoritaires</a:t>
            </a:r>
          </a:p>
          <a:p>
            <a:r>
              <a:rPr lang="fr-FR" sz="1100" dirty="0" smtClean="0"/>
              <a:t>Sur 1 600 certifications disponibles (hors enseignement supérieur et culture) un peu plus de la moitié ont été présentées.</a:t>
            </a:r>
          </a:p>
          <a:p>
            <a:r>
              <a:rPr lang="fr-FR" sz="1100" dirty="0" smtClean="0"/>
              <a:t>La moitié des candidats se concentre sur une dizaine de certifications (principalement affaires sociales et éducation). 70% des candidats visent un diplôme de niveau 3 ou 4.</a:t>
            </a:r>
          </a:p>
          <a:p>
            <a:endParaRPr lang="fr-FR" sz="1100"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5</a:t>
            </a:fld>
            <a:endParaRPr lang="fr-FR" dirty="0"/>
          </a:p>
        </p:txBody>
      </p:sp>
    </p:spTree>
    <p:extLst>
      <p:ext uri="{BB962C8B-B14F-4D97-AF65-F5344CB8AC3E}">
        <p14:creationId xmlns:p14="http://schemas.microsoft.com/office/powerpoint/2010/main" val="352048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buFont typeface="Arial" panose="020B0604020202020204" pitchFamily="34" charset="0"/>
              <a:buChar char="•"/>
            </a:pPr>
            <a:r>
              <a:rPr lang="fr-FR" sz="1100" dirty="0" smtClean="0"/>
              <a:t>Les périodes d’activité de natures différentes peuvent être prises en compte sur une même période (activité salariée non salariée, bénévole, volontariat)</a:t>
            </a:r>
          </a:p>
          <a:p>
            <a:pPr marL="342900" indent="-342900">
              <a:buFont typeface="Arial" panose="020B0604020202020204" pitchFamily="34" charset="0"/>
              <a:buChar char="•"/>
            </a:pPr>
            <a:r>
              <a:rPr lang="fr-FR" sz="1100" dirty="0" smtClean="0"/>
              <a:t>Durée minimale d’activité requise pour l’éligibilité à une VAE réduite à un an</a:t>
            </a:r>
          </a:p>
          <a:p>
            <a:pPr marL="342900" indent="-342900">
              <a:buFont typeface="Arial" panose="020B0604020202020204" pitchFamily="34" charset="0"/>
              <a:buChar char="•"/>
            </a:pPr>
            <a:r>
              <a:rPr lang="fr-FR" sz="1100" dirty="0" smtClean="0"/>
              <a:t>Possibilité de prendre en compte les périodes de formation initiale ou continue en milieu professionnel (la durée de ces activités doit être inférieure à la durée des activités réalisées hors formation)</a:t>
            </a:r>
          </a:p>
          <a:p>
            <a:pPr marL="342900" indent="-342900">
              <a:buFont typeface="Arial" panose="020B0604020202020204" pitchFamily="34" charset="0"/>
              <a:buChar char="•"/>
            </a:pPr>
            <a:r>
              <a:rPr lang="fr-FR" sz="1100" dirty="0" smtClean="0"/>
              <a:t>Les parties de certification sont acquises définitivement. Le candidat peut s’en prévaloir si le référentiel de la certification visée reste inchangé ou s’il prévoit des correspondances avec ces parties de certification</a:t>
            </a:r>
          </a:p>
          <a:p>
            <a:pPr marL="342900" indent="-342900">
              <a:buFont typeface="Arial" panose="020B0604020202020204" pitchFamily="34" charset="0"/>
              <a:buChar char="•"/>
            </a:pPr>
            <a:r>
              <a:rPr lang="fr-FR" sz="1100" b="1" dirty="0" smtClean="0"/>
              <a:t>Information-orientation</a:t>
            </a:r>
            <a:r>
              <a:rPr lang="fr-FR" sz="1100" dirty="0" smtClean="0"/>
              <a:t> : les régions mettent en place un réseau de centres de conseil sur la VAE; dans les entreprise de + de 50 salariés, un accord d’entreprise peut déterminer des modalités de promotion de la VAE auprès des employés</a:t>
            </a:r>
          </a:p>
          <a:p>
            <a:pPr marL="342900" indent="-342900">
              <a:buFont typeface="Arial" panose="020B0604020202020204" pitchFamily="34" charset="0"/>
              <a:buChar char="•"/>
            </a:pPr>
            <a:r>
              <a:rPr lang="fr-FR" sz="1100" b="1" dirty="0" smtClean="0"/>
              <a:t>La notification de recevabilité </a:t>
            </a:r>
            <a:r>
              <a:rPr lang="fr-FR" sz="1100" dirty="0" smtClean="0"/>
              <a:t>peut comporter des recommandations relatives aux formations complémentaires correspondant aux formations obligatoires requises par le référentiel de certification ou l’acquisition d’un bloc de compétences manquant dans le parcours du candidat</a:t>
            </a:r>
          </a:p>
          <a:p>
            <a:pPr marL="342900" indent="-342900">
              <a:buFont typeface="Arial" panose="020B0604020202020204" pitchFamily="34" charset="0"/>
              <a:buChar char="•"/>
            </a:pPr>
            <a:r>
              <a:rPr lang="fr-FR" sz="1100" b="1" dirty="0" smtClean="0"/>
              <a:t>Entretien professionnel :</a:t>
            </a:r>
            <a:r>
              <a:rPr lang="fr-FR" sz="1100" dirty="0" smtClean="0"/>
              <a:t> il doit comporter des informations relatives à la VAE</a:t>
            </a:r>
            <a:endParaRPr lang="fr-FR" sz="1100" b="1" dirty="0" smtClean="0"/>
          </a:p>
          <a:p>
            <a:pPr marL="342900" indent="-342900">
              <a:buFont typeface="Arial" panose="020B0604020202020204" pitchFamily="34" charset="0"/>
              <a:buChar char="•"/>
            </a:pPr>
            <a:r>
              <a:rPr lang="fr-FR" sz="1100" b="1" dirty="0" smtClean="0"/>
              <a:t>Financement : </a:t>
            </a:r>
            <a:r>
              <a:rPr lang="fr-FR" sz="1100" dirty="0" smtClean="0"/>
              <a:t>Depuis la loi du 5/3/2014, les prestations d’’accompagnement des DE sont financées par les conseils régionaux. Cette même loi prévoit le financement de la VAE dans le cadre du compte personnel de formation (17 000 dossiers depuis sa création).</a:t>
            </a:r>
          </a:p>
          <a:p>
            <a:pPr marL="342900" indent="-342900">
              <a:buFont typeface="Arial" panose="020B0604020202020204" pitchFamily="34" charset="0"/>
              <a:buChar char="•"/>
            </a:pPr>
            <a:r>
              <a:rPr lang="fr-FR" sz="1100" b="1" dirty="0" smtClean="0"/>
              <a:t>Accompagnement à la VAE</a:t>
            </a:r>
            <a:r>
              <a:rPr lang="fr-FR" sz="1100" dirty="0" smtClean="0"/>
              <a:t> : c’est la région qui organise l’accompagnement. Elle peut contribuer au financement de projets collectifs de VAE</a:t>
            </a:r>
            <a:endParaRPr lang="fr-FR" sz="1100" b="1" dirty="0" smtClean="0"/>
          </a:p>
          <a:p>
            <a:pPr marL="342900" indent="-342900">
              <a:buFont typeface="Arial" panose="020B0604020202020204" pitchFamily="34" charset="0"/>
              <a:buChar char="•"/>
            </a:pPr>
            <a:endParaRPr lang="fr-FR" sz="1100" dirty="0" smtClean="0"/>
          </a:p>
          <a:p>
            <a:endParaRPr lang="fr-FR" sz="1100" dirty="0"/>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6</a:t>
            </a:fld>
            <a:endParaRPr lang="fr-FR" dirty="0"/>
          </a:p>
        </p:txBody>
      </p:sp>
    </p:spTree>
    <p:extLst>
      <p:ext uri="{BB962C8B-B14F-4D97-AF65-F5344CB8AC3E}">
        <p14:creationId xmlns:p14="http://schemas.microsoft.com/office/powerpoint/2010/main" val="315957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7</a:t>
            </a:fld>
            <a:endParaRPr lang="fr-FR" dirty="0"/>
          </a:p>
        </p:txBody>
      </p:sp>
    </p:spTree>
    <p:extLst>
      <p:ext uri="{BB962C8B-B14F-4D97-AF65-F5344CB8AC3E}">
        <p14:creationId xmlns:p14="http://schemas.microsoft.com/office/powerpoint/2010/main" val="20551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8</a:t>
            </a:fld>
            <a:endParaRPr lang="fr-FR" dirty="0"/>
          </a:p>
        </p:txBody>
      </p:sp>
    </p:spTree>
    <p:extLst>
      <p:ext uri="{BB962C8B-B14F-4D97-AF65-F5344CB8AC3E}">
        <p14:creationId xmlns:p14="http://schemas.microsoft.com/office/powerpoint/2010/main" val="20551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4953AD2-E313-F845-AE74-13CE5BA633F6}" type="slidenum">
              <a:rPr lang="fr-FR" smtClean="0"/>
              <a:pPr/>
              <a:t>9</a:t>
            </a:fld>
            <a:endParaRPr lang="fr-FR" dirty="0"/>
          </a:p>
        </p:txBody>
      </p:sp>
    </p:spTree>
    <p:extLst>
      <p:ext uri="{BB962C8B-B14F-4D97-AF65-F5344CB8AC3E}">
        <p14:creationId xmlns:p14="http://schemas.microsoft.com/office/powerpoint/2010/main" val="68423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94472" y="3847899"/>
            <a:ext cx="6755056" cy="1483831"/>
          </a:xfrm>
        </p:spPr>
        <p:txBody>
          <a:bodyPr>
            <a:normAutofit/>
          </a:bodyPr>
          <a:lstStyle>
            <a:lvl1pPr marL="0" algn="ctr" defTabSz="457200" rtl="0" eaLnBrk="1" latinLnBrk="0" hangingPunct="1">
              <a:spcBef>
                <a:spcPct val="0"/>
              </a:spcBef>
              <a:buNone/>
              <a:defRPr lang="fr-FR" sz="4200" kern="1200" dirty="0" smtClean="0">
                <a:solidFill>
                  <a:schemeClr val="tx1"/>
                </a:solidFill>
                <a:latin typeface="Arial"/>
                <a:ea typeface="+mj-ea"/>
                <a:cs typeface="Arial"/>
              </a:defRPr>
            </a:lvl1pPr>
          </a:lstStyle>
          <a:p>
            <a:r>
              <a:rPr lang="fr-FR" dirty="0" smtClean="0"/>
              <a:t>Cliquez et modifiez le titre</a:t>
            </a:r>
            <a:endParaRPr lang="fr-FR" dirty="0"/>
          </a:p>
        </p:txBody>
      </p:sp>
      <p:sp>
        <p:nvSpPr>
          <p:cNvPr id="3" name="Sous-titre 2"/>
          <p:cNvSpPr>
            <a:spLocks noGrp="1"/>
          </p:cNvSpPr>
          <p:nvPr>
            <p:ph type="subTitle" idx="1"/>
          </p:nvPr>
        </p:nvSpPr>
        <p:spPr>
          <a:xfrm>
            <a:off x="1194472" y="5434967"/>
            <a:ext cx="6755056" cy="634016"/>
          </a:xfrm>
          <a:prstGeom prst="rect">
            <a:avLst/>
          </a:prstGeom>
        </p:spPr>
        <p:txBody>
          <a:bodyPr anchor="ctr"/>
          <a:lstStyle>
            <a:lvl1pPr marL="0" indent="0" algn="ctr">
              <a:buNone/>
              <a:defRPr sz="1800" b="1">
                <a:solidFill>
                  <a:srgbClr val="89BA17"/>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Tree>
    <p:extLst>
      <p:ext uri="{BB962C8B-B14F-4D97-AF65-F5344CB8AC3E}">
        <p14:creationId xmlns:p14="http://schemas.microsoft.com/office/powerpoint/2010/main" val="1098389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785422" y="1"/>
            <a:ext cx="5573156" cy="5105382"/>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4300593"/>
            <a:ext cx="6400800" cy="804790"/>
          </a:xfrm>
          <a:prstGeom prst="rect">
            <a:avLst/>
          </a:prstGeom>
        </p:spPr>
        <p:txBody>
          <a:bodyPr anchor="ctr"/>
          <a:lstStyle>
            <a:lvl1pPr marL="0" indent="0" algn="ctr">
              <a:buNone/>
              <a:defRPr sz="1800">
                <a:solidFill>
                  <a:srgbClr val="89BA17"/>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681C69BC-53EF-6248-9926-24125F2495AD}" type="slidenum">
              <a:rPr lang="fr-FR" smtClean="0"/>
              <a:t>‹N°›</a:t>
            </a:fld>
            <a:endParaRPr lang="fr-FR"/>
          </a:p>
        </p:txBody>
      </p:sp>
    </p:spTree>
    <p:extLst>
      <p:ext uri="{BB962C8B-B14F-4D97-AF65-F5344CB8AC3E}">
        <p14:creationId xmlns:p14="http://schemas.microsoft.com/office/powerpoint/2010/main" val="2314084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6616" y="414969"/>
            <a:ext cx="4427266" cy="734531"/>
          </a:xfrm>
        </p:spPr>
        <p:txBody>
          <a:bodyPr/>
          <a:lstStyle>
            <a:lvl1pPr>
              <a:buNone/>
              <a:defRPr>
                <a:solidFill>
                  <a:srgbClr val="89BA17"/>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sz="11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FBEE92F7-3EAC-994A-B84A-6CE455EAC6BF}" type="slidenum">
              <a:rPr lang="fr-FR" smtClean="0"/>
              <a:t>‹N°›</a:t>
            </a:fld>
            <a:endParaRPr lang="fr-FR"/>
          </a:p>
        </p:txBody>
      </p:sp>
    </p:spTree>
    <p:extLst>
      <p:ext uri="{BB962C8B-B14F-4D97-AF65-F5344CB8AC3E}">
        <p14:creationId xmlns:p14="http://schemas.microsoft.com/office/powerpoint/2010/main" val="27650838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6616" y="402393"/>
            <a:ext cx="4427266" cy="747107"/>
          </a:xfrm>
        </p:spPr>
        <p:txBody>
          <a:bodyPr/>
          <a:lstStyle>
            <a:lvl1pPr>
              <a:buNone/>
              <a:defRPr>
                <a:solidFill>
                  <a:srgbClr val="89BA17"/>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356616" y="1600200"/>
            <a:ext cx="4861342" cy="4525963"/>
          </a:xfrm>
        </p:spPr>
        <p:txBody>
          <a:bodyPr/>
          <a:lstStyle>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sz="11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FBEE92F7-3EAC-994A-B84A-6CE455EAC6BF}" type="slidenum">
              <a:rPr lang="fr-FR" smtClean="0"/>
              <a:t>‹N°›</a:t>
            </a:fld>
            <a:endParaRPr lang="fr-FR"/>
          </a:p>
        </p:txBody>
      </p:sp>
      <p:cxnSp>
        <p:nvCxnSpPr>
          <p:cNvPr id="7" name="Connecteur droit 6"/>
          <p:cNvCxnSpPr/>
          <p:nvPr userDrawn="1"/>
        </p:nvCxnSpPr>
        <p:spPr>
          <a:xfrm flipV="1">
            <a:off x="5372137" y="1600201"/>
            <a:ext cx="0" cy="4525962"/>
          </a:xfrm>
          <a:prstGeom prst="line">
            <a:avLst/>
          </a:prstGeom>
          <a:ln w="12700" cmpd="sng">
            <a:solidFill>
              <a:srgbClr val="898989"/>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contenu 3"/>
          <p:cNvSpPr>
            <a:spLocks noGrp="1"/>
          </p:cNvSpPr>
          <p:nvPr>
            <p:ph sz="half" idx="2"/>
          </p:nvPr>
        </p:nvSpPr>
        <p:spPr>
          <a:xfrm>
            <a:off x="5532293" y="1600200"/>
            <a:ext cx="3154507" cy="4525963"/>
          </a:xfrm>
        </p:spPr>
        <p:txBody>
          <a:bodyPr vert="horz" lIns="91440" tIns="45720" rIns="91440" bIns="45720" rtlCol="0">
            <a:normAutofit/>
          </a:bodyPr>
          <a:lstStyle>
            <a:lvl1pPr marL="263525" indent="-263525">
              <a:buClr>
                <a:srgbClr val="68B133"/>
              </a:buClr>
              <a:buFont typeface="Lucida Grande"/>
              <a:buChar char="•"/>
              <a:defRPr lang="fr-FR" sz="2000" dirty="0" smtClean="0"/>
            </a:lvl1pPr>
            <a:lvl2pPr marL="447675" indent="-184150">
              <a:spcBef>
                <a:spcPts val="0"/>
              </a:spcBef>
              <a:spcAft>
                <a:spcPts val="0"/>
              </a:spcAft>
              <a:buClr>
                <a:srgbClr val="68B133"/>
              </a:buClr>
              <a:buFont typeface="Lucida Grande"/>
              <a:buChar char="•"/>
              <a:defRPr lang="fr-FR" sz="1200" dirty="0" smtClean="0"/>
            </a:lvl2pPr>
            <a:lvl3pPr marL="447675" indent="4763">
              <a:spcBef>
                <a:spcPts val="0"/>
              </a:spcBef>
              <a:spcAft>
                <a:spcPts val="0"/>
              </a:spcAft>
              <a:buClr>
                <a:srgbClr val="68B133"/>
              </a:buClr>
              <a:buFont typeface="Lucida Grande"/>
              <a:buChar char="•"/>
              <a:tabLst>
                <a:tab pos="452438" algn="l"/>
              </a:tabLst>
              <a:defRPr lang="fr-FR" sz="1050" dirty="0" smtClean="0"/>
            </a:lvl3pPr>
            <a:lvl4pPr marL="452438" indent="0">
              <a:spcBef>
                <a:spcPts val="0"/>
              </a:spcBef>
              <a:spcAft>
                <a:spcPts val="0"/>
              </a:spcAft>
              <a:buClr>
                <a:srgbClr val="68B133"/>
              </a:buClr>
              <a:buFont typeface="Lucida Grande"/>
              <a:buChar char="•"/>
              <a:defRPr lang="fr-FR" sz="1000" kern="1200" dirty="0">
                <a:solidFill>
                  <a:schemeClr val="tx1"/>
                </a:solidFill>
                <a:latin typeface="Arial"/>
                <a:ea typeface="+mn-ea"/>
                <a:cs typeface="Arial"/>
              </a:defRPr>
            </a:lvl4pPr>
            <a:lvl5pPr marL="623888" indent="-171450">
              <a:spcBef>
                <a:spcPts val="0"/>
              </a:spcBef>
              <a:spcAft>
                <a:spcPts val="0"/>
              </a:spcAft>
              <a:buClr>
                <a:srgbClr val="68B133"/>
              </a:buClr>
              <a:buFont typeface="Lucida Grande"/>
              <a:buChar char="•"/>
              <a:tabLst/>
              <a:defRPr lang="fr-FR" sz="1100" kern="1200" dirty="0">
                <a:solidFill>
                  <a:schemeClr val="tx1"/>
                </a:solidFill>
                <a:latin typeface="Arial"/>
                <a:ea typeface="+mn-ea"/>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marL="452438" lvl="3" indent="0" algn="l" defTabSz="457200" rtl="0" eaLnBrk="1" latinLnBrk="0" hangingPunct="1">
              <a:spcBef>
                <a:spcPts val="0"/>
              </a:spcBef>
              <a:spcAft>
                <a:spcPts val="0"/>
              </a:spcAft>
              <a:buClr>
                <a:srgbClr val="68B133"/>
              </a:buClr>
              <a:buSzPct val="100000"/>
              <a:buFont typeface="Lucida Grande"/>
              <a:buChar char="•"/>
              <a:tabLst/>
            </a:pPr>
            <a:r>
              <a:rPr lang="fr-FR" dirty="0" smtClean="0"/>
              <a:t>Cinquième niveau</a:t>
            </a:r>
            <a:endParaRPr lang="fr-FR" dirty="0"/>
          </a:p>
        </p:txBody>
      </p:sp>
    </p:spTree>
    <p:extLst>
      <p:ext uri="{BB962C8B-B14F-4D97-AF65-F5344CB8AC3E}">
        <p14:creationId xmlns:p14="http://schemas.microsoft.com/office/powerpoint/2010/main" val="29613479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6616" y="402395"/>
            <a:ext cx="4427266" cy="747106"/>
          </a:xfrm>
        </p:spPr>
        <p:txBody>
          <a:bodyPr/>
          <a:lstStyle>
            <a:lvl1pPr>
              <a:buNone/>
              <a:defRPr>
                <a:solidFill>
                  <a:srgbClr val="89BA17"/>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356615" y="1600200"/>
            <a:ext cx="4886489" cy="4525963"/>
          </a:xfrm>
        </p:spPr>
        <p:txBody>
          <a:bodyPr/>
          <a:lstStyle>
            <a:lvl1pPr>
              <a:defRPr>
                <a:solidFill>
                  <a:schemeClr val="tx1"/>
                </a:solidFill>
              </a:defRPr>
            </a:lvl1pPr>
            <a:lvl2pPr>
              <a:spcBef>
                <a:spcPts val="0"/>
              </a:spcBef>
              <a:spcAft>
                <a:spcPts val="0"/>
              </a:spcAft>
              <a:defRPr/>
            </a:lvl2pPr>
            <a:lvl3pPr>
              <a:spcBef>
                <a:spcPts val="0"/>
              </a:spcBef>
              <a:spcAft>
                <a:spcPts val="0"/>
              </a:spcAft>
              <a:defRPr/>
            </a:lvl3pPr>
            <a:lvl4pPr>
              <a:spcBef>
                <a:spcPts val="0"/>
              </a:spcBef>
              <a:spcAft>
                <a:spcPts val="0"/>
              </a:spcAft>
              <a:defRPr/>
            </a:lvl4pPr>
            <a:lvl5pPr marL="447675" indent="-228600">
              <a:spcBef>
                <a:spcPts val="0"/>
              </a:spcBef>
              <a:spcAft>
                <a:spcPts val="0"/>
              </a:spcAft>
              <a:defRPr lang="fr-FR" sz="1200" kern="1200" dirty="0">
                <a:solidFill>
                  <a:schemeClr val="tx1"/>
                </a:solidFill>
                <a:latin typeface="Arial"/>
                <a:ea typeface="+mn-ea"/>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marL="447675" lvl="4" indent="-228600" algn="l" defTabSz="457200" rtl="0" eaLnBrk="1" latinLnBrk="0" hangingPunct="1">
              <a:spcBef>
                <a:spcPts val="0"/>
              </a:spcBef>
              <a:buClr>
                <a:srgbClr val="74B929"/>
              </a:buClr>
              <a:buFont typeface="Lucida Grande"/>
              <a:buChar char="-"/>
              <a:tabLst/>
            </a:pPr>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FBEE92F7-3EAC-994A-B84A-6CE455EAC6BF}" type="slidenum">
              <a:rPr lang="fr-FR" smtClean="0"/>
              <a:t>‹N°›</a:t>
            </a:fld>
            <a:endParaRPr lang="fr-FR"/>
          </a:p>
        </p:txBody>
      </p:sp>
      <p:cxnSp>
        <p:nvCxnSpPr>
          <p:cNvPr id="7" name="Connecteur droit 6"/>
          <p:cNvCxnSpPr/>
          <p:nvPr userDrawn="1"/>
        </p:nvCxnSpPr>
        <p:spPr>
          <a:xfrm flipV="1">
            <a:off x="5372137" y="1600201"/>
            <a:ext cx="0" cy="4525962"/>
          </a:xfrm>
          <a:prstGeom prst="line">
            <a:avLst/>
          </a:prstGeom>
          <a:ln w="12700" cmpd="sng">
            <a:solidFill>
              <a:srgbClr val="898989"/>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Graphique 8"/>
          <p:cNvGraphicFramePr/>
          <p:nvPr userDrawn="1">
            <p:extLst>
              <p:ext uri="{D42A27DB-BD31-4B8C-83A1-F6EECF244321}">
                <p14:modId xmlns:p14="http://schemas.microsoft.com/office/powerpoint/2010/main" val="1983526695"/>
              </p:ext>
            </p:extLst>
          </p:nvPr>
        </p:nvGraphicFramePr>
        <p:xfrm>
          <a:off x="5478164" y="1813974"/>
          <a:ext cx="3314663" cy="23161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p:nvPr userDrawn="1">
            <p:extLst>
              <p:ext uri="{D42A27DB-BD31-4B8C-83A1-F6EECF244321}">
                <p14:modId xmlns:p14="http://schemas.microsoft.com/office/powerpoint/2010/main" val="3567251712"/>
              </p:ext>
            </p:extLst>
          </p:nvPr>
        </p:nvGraphicFramePr>
        <p:xfrm>
          <a:off x="5478163" y="3916304"/>
          <a:ext cx="3314663" cy="2209859"/>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userDrawn="1"/>
        </p:nvSpPr>
        <p:spPr>
          <a:xfrm>
            <a:off x="5749183" y="1553098"/>
            <a:ext cx="2725284" cy="507831"/>
          </a:xfrm>
          <a:prstGeom prst="rect">
            <a:avLst/>
          </a:prstGeom>
          <a:noFill/>
          <a:ln>
            <a:solidFill>
              <a:srgbClr val="4F81BD"/>
            </a:solidFill>
          </a:ln>
        </p:spPr>
        <p:txBody>
          <a:bodyPr wrap="square" rtlCol="0">
            <a:spAutoFit/>
          </a:bodyPr>
          <a:lstStyle/>
          <a:p>
            <a:r>
              <a:rPr lang="fr-FR" sz="900" dirty="0" smtClean="0">
                <a:latin typeface="Arial"/>
                <a:cs typeface="Arial"/>
              </a:rPr>
              <a:t>Couleur RVB</a:t>
            </a:r>
            <a:r>
              <a:rPr lang="fr-FR" sz="900" baseline="0" dirty="0" smtClean="0">
                <a:latin typeface="Arial"/>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CC006A"/>
                </a:solidFill>
                <a:latin typeface="Arial"/>
                <a:cs typeface="Arial"/>
              </a:rPr>
              <a:t>Rose</a:t>
            </a:r>
            <a:r>
              <a:rPr lang="fr-FR" sz="900" dirty="0" smtClean="0">
                <a:solidFill>
                  <a:srgbClr val="CC006A"/>
                </a:solidFill>
                <a:latin typeface="Arial"/>
                <a:cs typeface="Arial"/>
              </a:rPr>
              <a:t> </a:t>
            </a:r>
            <a:r>
              <a:rPr lang="fr-FR" sz="900" baseline="0" dirty="0" smtClean="0">
                <a:latin typeface="Arial"/>
                <a:cs typeface="Arial"/>
              </a:rPr>
              <a:t>: 226 / 0 / 122	</a:t>
            </a:r>
            <a:r>
              <a:rPr lang="fr-FR" sz="900" b="1" baseline="0" dirty="0" smtClean="0">
                <a:solidFill>
                  <a:srgbClr val="FFF10B"/>
                </a:solidFill>
                <a:latin typeface="Arial"/>
                <a:cs typeface="Arial"/>
              </a:rPr>
              <a:t>Jaune</a:t>
            </a:r>
            <a:r>
              <a:rPr lang="fr-FR" sz="900" baseline="0" dirty="0" smtClean="0">
                <a:latin typeface="Arial"/>
                <a:cs typeface="Arial"/>
              </a:rPr>
              <a:t>  : 255 / 237 0 </a:t>
            </a:r>
          </a:p>
          <a:p>
            <a:r>
              <a:rPr lang="fr-FR" sz="900" b="1" baseline="0" dirty="0" smtClean="0">
                <a:solidFill>
                  <a:srgbClr val="0092D2"/>
                </a:solidFill>
                <a:latin typeface="Arial"/>
                <a:cs typeface="Arial"/>
              </a:rPr>
              <a:t>Bleu</a:t>
            </a:r>
            <a:r>
              <a:rPr lang="fr-FR" sz="900" baseline="0" dirty="0" smtClean="0">
                <a:solidFill>
                  <a:srgbClr val="0092D2"/>
                </a:solidFill>
                <a:latin typeface="Arial"/>
                <a:cs typeface="Arial"/>
              </a:rPr>
              <a:t> </a:t>
            </a:r>
            <a:r>
              <a:rPr lang="fr-FR" sz="900" baseline="0" dirty="0" smtClean="0">
                <a:latin typeface="Arial"/>
                <a:cs typeface="Arial"/>
              </a:rPr>
              <a:t>: 0 / 158 / 224 	</a:t>
            </a:r>
            <a:r>
              <a:rPr lang="fr-FR" sz="900" b="1" baseline="0" dirty="0" smtClean="0">
                <a:solidFill>
                  <a:srgbClr val="68B133"/>
                </a:solidFill>
                <a:latin typeface="Arial"/>
                <a:cs typeface="Arial"/>
              </a:rPr>
              <a:t>Vert</a:t>
            </a:r>
            <a:r>
              <a:rPr lang="fr-FR" sz="900" baseline="0" dirty="0" smtClean="0">
                <a:solidFill>
                  <a:srgbClr val="68B133"/>
                </a:solidFill>
                <a:latin typeface="Arial"/>
                <a:cs typeface="Arial"/>
              </a:rPr>
              <a:t> </a:t>
            </a:r>
            <a:r>
              <a:rPr lang="fr-FR" sz="900" baseline="0" dirty="0" smtClean="0">
                <a:latin typeface="Arial"/>
                <a:cs typeface="Arial"/>
              </a:rPr>
              <a:t>: 137 / 186 / 23 </a:t>
            </a:r>
          </a:p>
        </p:txBody>
      </p:sp>
    </p:spTree>
    <p:extLst>
      <p:ext uri="{BB962C8B-B14F-4D97-AF65-F5344CB8AC3E}">
        <p14:creationId xmlns:p14="http://schemas.microsoft.com/office/powerpoint/2010/main" val="26111494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44043" y="1600200"/>
            <a:ext cx="4151757" cy="4525963"/>
          </a:xfrm>
        </p:spPr>
        <p:txBody>
          <a:bodyPr vert="horz" lIns="91440" tIns="45720" rIns="91440" bIns="45720" rtlCol="0">
            <a:normAutofit/>
          </a:bodyPr>
          <a:lstStyle>
            <a:lvl1pPr>
              <a:defRPr lang="fr-FR" smtClean="0"/>
            </a:lvl1pPr>
            <a:lvl2pPr>
              <a:spcBef>
                <a:spcPts val="0"/>
              </a:spcBef>
              <a:spcAft>
                <a:spcPts val="0"/>
              </a:spcAft>
              <a:defRPr lang="fr-FR" smtClean="0"/>
            </a:lvl2pPr>
            <a:lvl3pPr>
              <a:spcBef>
                <a:spcPts val="0"/>
              </a:spcBef>
              <a:spcAft>
                <a:spcPts val="0"/>
              </a:spcAft>
              <a:defRPr lang="fr-FR" smtClean="0"/>
            </a:lvl3pPr>
            <a:lvl4pPr>
              <a:spcBef>
                <a:spcPts val="0"/>
              </a:spcBef>
              <a:spcAft>
                <a:spcPts val="0"/>
              </a:spcAft>
              <a:defRPr lang="fr-FR" smtClean="0"/>
            </a:lvl4pPr>
            <a:lvl5pPr>
              <a:spcBef>
                <a:spcPts val="0"/>
              </a:spcBef>
              <a:spcAft>
                <a:spcPts val="0"/>
              </a:spcAft>
              <a:defRPr lang="fr-FR" sz="11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199" y="1600200"/>
            <a:ext cx="4153175" cy="4525963"/>
          </a:xfrm>
        </p:spPr>
        <p:txBody>
          <a:bodyPr vert="horz" lIns="91440" tIns="45720" rIns="91440" bIns="45720" rtlCol="0">
            <a:normAutofit/>
          </a:bodyPr>
          <a:lstStyle>
            <a:lvl1pPr>
              <a:defRPr lang="fr-FR" smtClean="0"/>
            </a:lvl1pPr>
            <a:lvl2pPr>
              <a:spcBef>
                <a:spcPts val="0"/>
              </a:spcBef>
              <a:spcAft>
                <a:spcPts val="0"/>
              </a:spcAft>
              <a:defRPr lang="fr-FR" smtClean="0"/>
            </a:lvl2pPr>
            <a:lvl3pPr>
              <a:spcBef>
                <a:spcPts val="0"/>
              </a:spcBef>
              <a:spcAft>
                <a:spcPts val="0"/>
              </a:spcAft>
              <a:defRPr lang="fr-FR" smtClean="0"/>
            </a:lvl3pPr>
            <a:lvl4pPr>
              <a:spcBef>
                <a:spcPts val="0"/>
              </a:spcBef>
              <a:spcAft>
                <a:spcPts val="0"/>
              </a:spcAft>
              <a:defRPr lang="fr-FR" smtClean="0"/>
            </a:lvl4pPr>
            <a:lvl5pPr marL="447675" indent="-228600">
              <a:spcBef>
                <a:spcPts val="0"/>
              </a:spcBef>
              <a:spcAft>
                <a:spcPts val="0"/>
              </a:spcAft>
              <a:defRPr lang="fr-FR" sz="1100" kern="1200" dirty="0">
                <a:solidFill>
                  <a:schemeClr val="tx1"/>
                </a:solidFill>
                <a:latin typeface="Arial"/>
                <a:ea typeface="+mn-ea"/>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marL="447675" lvl="4" indent="-228600" algn="l" defTabSz="457200" rtl="0" eaLnBrk="1" latinLnBrk="0" hangingPunct="1">
              <a:spcBef>
                <a:spcPts val="0"/>
              </a:spcBef>
              <a:buClr>
                <a:srgbClr val="74B929"/>
              </a:buClr>
              <a:buFont typeface="Lucida Grande"/>
              <a:buChar char="-"/>
              <a:tabLst/>
            </a:pPr>
            <a:r>
              <a:rPr lang="fr-FR" dirty="0" smtClean="0"/>
              <a:t>Cinquième niveau</a:t>
            </a:r>
            <a:endParaRPr lang="fr-FR" dirty="0"/>
          </a:p>
        </p:txBody>
      </p:sp>
      <p:sp>
        <p:nvSpPr>
          <p:cNvPr id="9" name="Titre 1"/>
          <p:cNvSpPr>
            <a:spLocks noGrp="1"/>
          </p:cNvSpPr>
          <p:nvPr>
            <p:ph type="title"/>
          </p:nvPr>
        </p:nvSpPr>
        <p:spPr>
          <a:xfrm>
            <a:off x="344043" y="402395"/>
            <a:ext cx="4427266" cy="747106"/>
          </a:xfrm>
        </p:spPr>
        <p:txBody>
          <a:bodyPr/>
          <a:lstStyle>
            <a:lvl1pPr>
              <a:buNone/>
              <a:defRPr>
                <a:solidFill>
                  <a:srgbClr val="89BA17"/>
                </a:solidFill>
              </a:defRPr>
            </a:lvl1pPr>
          </a:lstStyle>
          <a:p>
            <a:r>
              <a:rPr lang="fr-FR" dirty="0" smtClean="0"/>
              <a:t>Cliquez et modifiez le titre</a:t>
            </a:r>
            <a:endParaRPr lang="fr-FR"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FBEE92F7-3EAC-994A-B84A-6CE455EAC6BF}" type="slidenum">
              <a:rPr lang="fr-FR" smtClean="0"/>
              <a:t>‹N°›</a:t>
            </a:fld>
            <a:endParaRPr lang="fr-FR"/>
          </a:p>
        </p:txBody>
      </p:sp>
    </p:spTree>
    <p:extLst>
      <p:ext uri="{BB962C8B-B14F-4D97-AF65-F5344CB8AC3E}">
        <p14:creationId xmlns:p14="http://schemas.microsoft.com/office/powerpoint/2010/main" val="34342293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9482" y="402395"/>
            <a:ext cx="4419253" cy="747106"/>
          </a:xfrm>
        </p:spPr>
        <p:txBody>
          <a:bodyPr/>
          <a:lstStyle>
            <a:lvl1pPr>
              <a:buNone/>
              <a:defRPr>
                <a:solidFill>
                  <a:srgbClr val="89BA17"/>
                </a:solidFill>
              </a:defRPr>
            </a:lvl1p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FBEE92F7-3EAC-994A-B84A-6CE455EAC6BF}" type="slidenum">
              <a:rPr lang="fr-FR" smtClean="0"/>
              <a:t>‹N°›</a:t>
            </a:fld>
            <a:endParaRPr lang="fr-FR"/>
          </a:p>
        </p:txBody>
      </p:sp>
    </p:spTree>
    <p:extLst>
      <p:ext uri="{BB962C8B-B14F-4D97-AF65-F5344CB8AC3E}">
        <p14:creationId xmlns:p14="http://schemas.microsoft.com/office/powerpoint/2010/main" val="3929154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82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ZoneTexte 7"/>
          <p:cNvSpPr txBox="1"/>
          <p:nvPr/>
        </p:nvSpPr>
        <p:spPr>
          <a:xfrm>
            <a:off x="188611" y="6413166"/>
            <a:ext cx="8812732" cy="246221"/>
          </a:xfrm>
          <a:prstGeom prst="rect">
            <a:avLst/>
          </a:prstGeom>
          <a:noFill/>
        </p:spPr>
        <p:txBody>
          <a:bodyPr wrap="square" rtlCol="0">
            <a:spAutoFit/>
          </a:bodyPr>
          <a:lstStyle/>
          <a:p>
            <a:pPr algn="ctr"/>
            <a:r>
              <a:rPr lang="fr-FR" sz="1000" dirty="0" smtClean="0">
                <a:latin typeface="Arial"/>
                <a:cs typeface="Arial"/>
              </a:rPr>
              <a:t>Agence nationale</a:t>
            </a:r>
            <a:r>
              <a:rPr lang="fr-FR" sz="1000" baseline="0" dirty="0" smtClean="0">
                <a:latin typeface="Arial"/>
                <a:cs typeface="Arial"/>
              </a:rPr>
              <a:t> pour la formation professionnelle des adultes</a:t>
            </a:r>
            <a:endParaRPr lang="fr-FR" sz="1000" dirty="0">
              <a:latin typeface="Arial"/>
              <a:cs typeface="Arial"/>
            </a:endParaRPr>
          </a:p>
        </p:txBody>
      </p:sp>
      <p:sp>
        <p:nvSpPr>
          <p:cNvPr id="2" name="Espace réservé du titre 1"/>
          <p:cNvSpPr>
            <a:spLocks noGrp="1"/>
          </p:cNvSpPr>
          <p:nvPr>
            <p:ph type="title"/>
          </p:nvPr>
        </p:nvSpPr>
        <p:spPr>
          <a:xfrm>
            <a:off x="1194472" y="3847899"/>
            <a:ext cx="6755056" cy="1483831"/>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pic>
        <p:nvPicPr>
          <p:cNvPr id="1026" name="Picture 2" descr="C:\Users\5936457\Documents\AUDREY\logos\Logo AFPA Ot 2016\Logo PNG\LogoNoirBulleVer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399" y="436881"/>
            <a:ext cx="2455143" cy="12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65355"/>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hf hdr="0" ftr="0" dt="0"/>
  <p:txStyles>
    <p:titleStyle>
      <a:lvl1pPr algn="ctr" defTabSz="457200" rtl="0" eaLnBrk="1" latinLnBrk="0" hangingPunct="1">
        <a:spcBef>
          <a:spcPct val="0"/>
        </a:spcBef>
        <a:buNone/>
        <a:defRPr lang="fr-FR" sz="4200" kern="1200" dirty="0" smtClean="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Arial"/>
                <a:cs typeface="Arial"/>
              </a:defRPr>
            </a:lvl1pPr>
          </a:lstStyle>
          <a:p>
            <a:fld id="{681C69BC-53EF-6248-9926-24125F2495AD}" type="slidenum">
              <a:rPr lang="fr-FR" smtClean="0"/>
              <a:pPr/>
              <a:t>‹N°›</a:t>
            </a:fld>
            <a:endParaRPr lang="fr-FR" dirty="0"/>
          </a:p>
        </p:txBody>
      </p:sp>
      <p:pic>
        <p:nvPicPr>
          <p:cNvPr id="3" name="Image 2" descr="FRISE_10PERS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158" y="5618988"/>
            <a:ext cx="5179765" cy="614163"/>
          </a:xfrm>
          <a:prstGeom prst="rect">
            <a:avLst/>
          </a:prstGeom>
        </p:spPr>
      </p:pic>
      <p:sp>
        <p:nvSpPr>
          <p:cNvPr id="2" name="Espace réservé du titre 1"/>
          <p:cNvSpPr>
            <a:spLocks noGrp="1"/>
          </p:cNvSpPr>
          <p:nvPr>
            <p:ph type="title"/>
          </p:nvPr>
        </p:nvSpPr>
        <p:spPr>
          <a:xfrm>
            <a:off x="1785422" y="0"/>
            <a:ext cx="5573156" cy="5083872"/>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pic>
        <p:nvPicPr>
          <p:cNvPr id="4" name="Picture 2" descr="C:\Users\5936457\Documents\AUDREY\logos\Logo AFPA Ot 2016\Logo PNG\LogoNoirBulleVer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456" y="5429312"/>
            <a:ext cx="1883861" cy="98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55601"/>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457200" rtl="0" eaLnBrk="1" latinLnBrk="0" hangingPunct="1">
        <a:spcBef>
          <a:spcPct val="0"/>
        </a:spcBef>
        <a:buNone/>
        <a:defRPr sz="36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8978" y="402394"/>
            <a:ext cx="4389758" cy="747106"/>
          </a:xfrm>
          <a:prstGeom prst="rect">
            <a:avLst/>
          </a:prstGeom>
        </p:spPr>
        <p:txBody>
          <a:bodyPr vert="horz" lIns="91440" tIns="45720" rIns="91440" bIns="45720" rtlCol="0" anchor="b">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368978" y="1600200"/>
            <a:ext cx="7190777"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3"/>
            <a:endParaRPr lang="fr-FR" dirty="0" smtClean="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Arial"/>
                <a:cs typeface="Arial"/>
              </a:defRPr>
            </a:lvl1pPr>
          </a:lstStyle>
          <a:p>
            <a:fld id="{FBEE92F7-3EAC-994A-B84A-6CE455EAC6BF}" type="slidenum">
              <a:rPr lang="fr-FR" smtClean="0"/>
              <a:pPr/>
              <a:t>‹N°›</a:t>
            </a:fld>
            <a:endParaRPr lang="fr-FR"/>
          </a:p>
        </p:txBody>
      </p:sp>
      <p:pic>
        <p:nvPicPr>
          <p:cNvPr id="4" name="Image 3" descr="frise 6 perso Pied_mail-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075" y="713037"/>
            <a:ext cx="1833069" cy="426096"/>
          </a:xfrm>
          <a:prstGeom prst="rect">
            <a:avLst/>
          </a:prstGeom>
        </p:spPr>
      </p:pic>
      <p:cxnSp>
        <p:nvCxnSpPr>
          <p:cNvPr id="11" name="Connecteur droit 10"/>
          <p:cNvCxnSpPr/>
          <p:nvPr/>
        </p:nvCxnSpPr>
        <p:spPr>
          <a:xfrm>
            <a:off x="457200" y="1361275"/>
            <a:ext cx="8254745" cy="0"/>
          </a:xfrm>
          <a:prstGeom prst="line">
            <a:avLst/>
          </a:prstGeom>
          <a:ln w="12700" cmpd="sng">
            <a:solidFill>
              <a:srgbClr val="898989"/>
            </a:solidFill>
          </a:ln>
          <a:effectLst/>
        </p:spPr>
        <p:style>
          <a:lnRef idx="2">
            <a:schemeClr val="accent1"/>
          </a:lnRef>
          <a:fillRef idx="0">
            <a:schemeClr val="accent1"/>
          </a:fillRef>
          <a:effectRef idx="1">
            <a:schemeClr val="accent1"/>
          </a:effectRef>
          <a:fontRef idx="minor">
            <a:schemeClr val="tx1"/>
          </a:fontRef>
        </p:style>
      </p:cxnSp>
      <p:pic>
        <p:nvPicPr>
          <p:cNvPr id="5" name="Picture 2" descr="C:\Users\5936457\Documents\AUDREY\logos\Logo AFPA Ot 2016\Logo PNG\LogoNoirBulleVert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7958" y="412554"/>
            <a:ext cx="1779991" cy="92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711851"/>
      </p:ext>
    </p:extLst>
  </p:cSld>
  <p:clrMap bg1="lt1" tx1="dk1" bg2="lt2" tx2="dk2" accent1="accent1" accent2="accent2" accent3="accent3" accent4="accent4" accent5="accent5" accent6="accent6" hlink="hlink" folHlink="folHlink"/>
  <p:sldLayoutIdLst>
    <p:sldLayoutId id="2147483650" r:id="rId1"/>
    <p:sldLayoutId id="2147483675" r:id="rId2"/>
    <p:sldLayoutId id="2147483677" r:id="rId3"/>
    <p:sldLayoutId id="2147483676" r:id="rId4"/>
    <p:sldLayoutId id="2147483654" r:id="rId5"/>
  </p:sldLayoutIdLst>
  <p:timing>
    <p:tnLst>
      <p:par>
        <p:cTn id="1" dur="indefinite" restart="never" nodeType="tmRoot"/>
      </p:par>
    </p:tnLst>
  </p:timing>
  <p:hf hdr="0" ftr="0" dt="0"/>
  <p:txStyles>
    <p:titleStyle>
      <a:lvl1pPr marL="0" indent="0" algn="l" defTabSz="457200" rtl="0" eaLnBrk="1" latinLnBrk="0" hangingPunct="1">
        <a:spcBef>
          <a:spcPct val="0"/>
        </a:spcBef>
        <a:buClr>
          <a:srgbClr val="74B929"/>
        </a:buClr>
        <a:buSzPct val="200000"/>
        <a:buFont typeface="+mj-lt"/>
        <a:buNone/>
        <a:defRPr sz="1200" kern="1200">
          <a:solidFill>
            <a:srgbClr val="89BA17"/>
          </a:solidFill>
          <a:latin typeface="Arial"/>
          <a:ea typeface="+mj-ea"/>
          <a:cs typeface="Arial"/>
        </a:defRPr>
      </a:lvl1pPr>
    </p:titleStyle>
    <p:bodyStyle>
      <a:lvl1pPr marL="0" indent="0" algn="l" defTabSz="457200" rtl="0" eaLnBrk="1" latinLnBrk="0" hangingPunct="1">
        <a:spcBef>
          <a:spcPts val="1200"/>
        </a:spcBef>
        <a:spcAft>
          <a:spcPts val="300"/>
        </a:spcAft>
        <a:buFont typeface="Arial"/>
        <a:buNone/>
        <a:defRPr sz="2400" b="0" kern="1200">
          <a:solidFill>
            <a:schemeClr val="tx1"/>
          </a:solidFill>
          <a:latin typeface="Arial"/>
          <a:ea typeface="+mn-ea"/>
          <a:cs typeface="Arial"/>
        </a:defRPr>
      </a:lvl1pPr>
      <a:lvl2pPr marL="4763" indent="0" algn="l" defTabSz="457200" rtl="0" eaLnBrk="1" latinLnBrk="0" hangingPunct="1">
        <a:spcBef>
          <a:spcPts val="600"/>
        </a:spcBef>
        <a:spcAft>
          <a:spcPts val="0"/>
        </a:spcAft>
        <a:buFont typeface="Arial"/>
        <a:buNone/>
        <a:defRPr sz="1400" b="1" kern="1200">
          <a:solidFill>
            <a:schemeClr val="tx1"/>
          </a:solidFill>
          <a:latin typeface="Arial"/>
          <a:ea typeface="+mn-ea"/>
          <a:cs typeface="Arial"/>
        </a:defRPr>
      </a:lvl2pPr>
      <a:lvl3pPr marL="0" indent="0" algn="l" defTabSz="457200" rtl="0" eaLnBrk="1" latinLnBrk="0" hangingPunct="1">
        <a:spcBef>
          <a:spcPts val="0"/>
        </a:spcBef>
        <a:buFont typeface="Arial"/>
        <a:buNone/>
        <a:tabLst/>
        <a:defRPr sz="1100" kern="1200">
          <a:solidFill>
            <a:schemeClr val="tx1"/>
          </a:solidFill>
          <a:latin typeface="Arial"/>
          <a:ea typeface="+mn-ea"/>
          <a:cs typeface="Arial"/>
        </a:defRPr>
      </a:lvl3pPr>
      <a:lvl4pPr marL="176213" indent="-176213" algn="l" defTabSz="457200" rtl="0" eaLnBrk="1" latinLnBrk="0" hangingPunct="1">
        <a:spcBef>
          <a:spcPts val="0"/>
        </a:spcBef>
        <a:buClr>
          <a:srgbClr val="74B929"/>
        </a:buClr>
        <a:buSzPct val="100000"/>
        <a:buFont typeface="Arial"/>
        <a:buChar char="•"/>
        <a:defRPr sz="1100" kern="1200">
          <a:solidFill>
            <a:schemeClr val="tx1"/>
          </a:solidFill>
          <a:latin typeface="Arial"/>
          <a:ea typeface="+mn-ea"/>
          <a:cs typeface="Arial"/>
        </a:defRPr>
      </a:lvl4pPr>
      <a:lvl5pPr marL="447675" indent="-228600" algn="l" defTabSz="457200" rtl="0" eaLnBrk="1" latinLnBrk="0" hangingPunct="1">
        <a:spcBef>
          <a:spcPts val="600"/>
        </a:spcBef>
        <a:buClr>
          <a:srgbClr val="74B929"/>
        </a:buClr>
        <a:buFont typeface="Lucida Grande"/>
        <a:buChar char="-"/>
        <a:tabLst/>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rot="16200000">
            <a:off x="8160959" y="3589456"/>
            <a:ext cx="1595309" cy="184666"/>
          </a:xfrm>
          <a:prstGeom prst="rect">
            <a:avLst/>
          </a:prstGeom>
          <a:noFill/>
        </p:spPr>
        <p:txBody>
          <a:bodyPr wrap="none" rtlCol="0">
            <a:spAutoFit/>
          </a:bodyPr>
          <a:lstStyle/>
          <a:p>
            <a:r>
              <a:rPr lang="fr-FR" sz="600" dirty="0" smtClean="0">
                <a:latin typeface="Arial"/>
              </a:rPr>
              <a:t>Illustrations : Benoît Tardif, colagene.com</a:t>
            </a:r>
            <a:endParaRPr lang="fr-FR" sz="600" dirty="0">
              <a:latin typeface="Arial"/>
            </a:endParaRPr>
          </a:p>
        </p:txBody>
      </p:sp>
      <p:pic>
        <p:nvPicPr>
          <p:cNvPr id="3" name="Picture 2" descr="C:\Users\5936457\Documents\AUDREY\logos\Logo AFPA Ot 2016\LOGO-JPEG\L-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58" y="1524000"/>
            <a:ext cx="3662681" cy="366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81704"/>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8000" y="1651379"/>
            <a:ext cx="8097520" cy="4080681"/>
          </a:xfrm>
        </p:spPr>
        <p:txBody>
          <a:bodyPr>
            <a:normAutofit fontScale="90000"/>
          </a:bodyPr>
          <a:lstStyle/>
          <a:p>
            <a:r>
              <a:rPr lang="fr-FR" sz="4000" b="1" dirty="0" smtClean="0">
                <a:solidFill>
                  <a:srgbClr val="92D050"/>
                </a:solidFill>
                <a:latin typeface="Arial" panose="020B0604020202020204" pitchFamily="34" charset="0"/>
                <a:cs typeface="Arial" panose="020B0604020202020204" pitchFamily="34" charset="0"/>
              </a:rPr>
              <a:t>La validation des acquis de l’expérience en France : situation de la VAE, principales évolutions législatives, évolution de la validation en entreprise</a:t>
            </a:r>
            <a:br>
              <a:rPr lang="fr-FR" sz="4000" b="1" dirty="0" smtClean="0">
                <a:solidFill>
                  <a:srgbClr val="92D050"/>
                </a:solidFill>
                <a:latin typeface="Arial" panose="020B0604020202020204" pitchFamily="34" charset="0"/>
                <a:cs typeface="Arial" panose="020B0604020202020204" pitchFamily="34" charset="0"/>
              </a:rPr>
            </a:br>
            <a:r>
              <a:rPr lang="fr-FR" sz="4000" b="1" dirty="0" smtClean="0">
                <a:solidFill>
                  <a:srgbClr val="92D050"/>
                </a:solidFill>
                <a:latin typeface="Arial" panose="020B0604020202020204" pitchFamily="34" charset="0"/>
                <a:cs typeface="Arial" panose="020B0604020202020204" pitchFamily="34" charset="0"/>
              </a:rPr>
              <a:t/>
            </a:r>
            <a:br>
              <a:rPr lang="fr-FR" sz="4000" b="1" dirty="0" smtClean="0">
                <a:solidFill>
                  <a:srgbClr val="92D050"/>
                </a:solidFill>
                <a:latin typeface="Arial" panose="020B0604020202020204" pitchFamily="34" charset="0"/>
                <a:cs typeface="Arial" panose="020B0604020202020204" pitchFamily="34" charset="0"/>
              </a:rPr>
            </a:br>
            <a:r>
              <a:rPr lang="fr-FR" sz="3100" b="1" dirty="0" smtClean="0">
                <a:latin typeface="Arial" panose="020B0604020202020204" pitchFamily="34" charset="0"/>
                <a:cs typeface="Arial" panose="020B0604020202020204" pitchFamily="34" charset="0"/>
              </a:rPr>
              <a:t>jeudi 12 mai 2017</a:t>
            </a:r>
            <a:endParaRPr lang="fr-FR" sz="3100" b="1"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p:txBody>
          <a:bodyPr/>
          <a:lstStyle/>
          <a:p>
            <a:r>
              <a:rPr lang="fr-FR" dirty="0" smtClean="0"/>
              <a:t> </a:t>
            </a:r>
            <a:endParaRPr lang="fr-FR" dirty="0"/>
          </a:p>
        </p:txBody>
      </p:sp>
    </p:spTree>
    <p:extLst>
      <p:ext uri="{BB962C8B-B14F-4D97-AF65-F5344CB8AC3E}">
        <p14:creationId xmlns:p14="http://schemas.microsoft.com/office/powerpoint/2010/main" val="98592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Un projet de VAE collective en entreprise 2010-2015</a:t>
            </a:r>
            <a:endParaRPr lang="fr-FR" sz="2400" dirty="0"/>
          </a:p>
        </p:txBody>
      </p:sp>
      <p:sp>
        <p:nvSpPr>
          <p:cNvPr id="3" name="Espace réservé du numéro de diapositive 2"/>
          <p:cNvSpPr>
            <a:spLocks noGrp="1"/>
          </p:cNvSpPr>
          <p:nvPr>
            <p:ph type="sldNum" sz="quarter" idx="12"/>
          </p:nvPr>
        </p:nvSpPr>
        <p:spPr/>
        <p:txBody>
          <a:bodyPr/>
          <a:lstStyle/>
          <a:p>
            <a:fld id="{FBEE92F7-3EAC-994A-B84A-6CE455EAC6BF}" type="slidenum">
              <a:rPr lang="fr-FR" smtClean="0"/>
              <a:t>10</a:t>
            </a:fld>
            <a:endParaRPr lang="fr-FR"/>
          </a:p>
        </p:txBody>
      </p:sp>
      <p:sp>
        <p:nvSpPr>
          <p:cNvPr id="4" name="Rectangle à coins arrondis 3"/>
          <p:cNvSpPr/>
          <p:nvPr/>
        </p:nvSpPr>
        <p:spPr>
          <a:xfrm>
            <a:off x="339482" y="1670717"/>
            <a:ext cx="2342143" cy="115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Un projet à fort enjeu pour le groupe et un portage stratégique au plus haut niveau</a:t>
            </a:r>
            <a:endParaRPr lang="fr-FR" dirty="0"/>
          </a:p>
        </p:txBody>
      </p:sp>
      <p:sp>
        <p:nvSpPr>
          <p:cNvPr id="5" name="Rectangle à coins arrondis 4"/>
          <p:cNvSpPr/>
          <p:nvPr/>
        </p:nvSpPr>
        <p:spPr>
          <a:xfrm>
            <a:off x="3057099" y="1542197"/>
            <a:ext cx="2600239" cy="9416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Un financement intégral de l’opération  par le groupe</a:t>
            </a:r>
            <a:endParaRPr lang="fr-FR" dirty="0"/>
          </a:p>
        </p:txBody>
      </p:sp>
      <p:sp>
        <p:nvSpPr>
          <p:cNvPr id="6" name="Rectangle à coins arrondis 5"/>
          <p:cNvSpPr/>
          <p:nvPr/>
        </p:nvSpPr>
        <p:spPr>
          <a:xfrm>
            <a:off x="5977719" y="1542197"/>
            <a:ext cx="2470245" cy="1282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Des actions sur des métiers prioritaires en forte évolution, autour de la relation client</a:t>
            </a:r>
            <a:endParaRPr lang="fr-FR" dirty="0"/>
          </a:p>
        </p:txBody>
      </p:sp>
      <p:sp>
        <p:nvSpPr>
          <p:cNvPr id="7" name="Rectangle à coins arrondis 6"/>
          <p:cNvSpPr/>
          <p:nvPr/>
        </p:nvSpPr>
        <p:spPr>
          <a:xfrm>
            <a:off x="777922" y="3084394"/>
            <a:ext cx="2122568" cy="928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Une organisation et un pilotage rigoureux</a:t>
            </a:r>
            <a:endParaRPr lang="fr-FR" dirty="0"/>
          </a:p>
        </p:txBody>
      </p:sp>
      <p:sp>
        <p:nvSpPr>
          <p:cNvPr id="8" name="Rectangle à coins arrondis 7"/>
          <p:cNvSpPr/>
          <p:nvPr/>
        </p:nvSpPr>
        <p:spPr>
          <a:xfrm>
            <a:off x="519251" y="4394579"/>
            <a:ext cx="2537848" cy="9843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Un outillage dédié réalisé par l’AFPA pour chacune des étapes</a:t>
            </a:r>
            <a:endParaRPr lang="fr-FR" dirty="0"/>
          </a:p>
        </p:txBody>
      </p:sp>
      <p:sp>
        <p:nvSpPr>
          <p:cNvPr id="9" name="Rectangle à coins arrondis 8"/>
          <p:cNvSpPr/>
          <p:nvPr/>
        </p:nvSpPr>
        <p:spPr>
          <a:xfrm>
            <a:off x="1064525" y="5528186"/>
            <a:ext cx="2430136" cy="9470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Un portage du ministère certificateur</a:t>
            </a:r>
            <a:endParaRPr lang="fr-FR" dirty="0"/>
          </a:p>
        </p:txBody>
      </p:sp>
      <p:sp>
        <p:nvSpPr>
          <p:cNvPr id="10" name="Rectangle à coins arrondis 9"/>
          <p:cNvSpPr/>
          <p:nvPr/>
        </p:nvSpPr>
        <p:spPr>
          <a:xfrm>
            <a:off x="6216724" y="4319936"/>
            <a:ext cx="2299649" cy="11336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Plusieurs centaines de candidats chaque année</a:t>
            </a:r>
            <a:endParaRPr lang="fr-FR" dirty="0"/>
          </a:p>
        </p:txBody>
      </p:sp>
      <p:sp>
        <p:nvSpPr>
          <p:cNvPr id="11" name="Rectangle à coins arrondis 10"/>
          <p:cNvSpPr/>
          <p:nvPr/>
        </p:nvSpPr>
        <p:spPr>
          <a:xfrm>
            <a:off x="6285135" y="3084394"/>
            <a:ext cx="2162829" cy="9951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Une couverture géographique nationale</a:t>
            </a:r>
            <a:endParaRPr lang="fr-FR" dirty="0"/>
          </a:p>
        </p:txBody>
      </p:sp>
      <p:sp>
        <p:nvSpPr>
          <p:cNvPr id="12" name="Flèche à quatre pointes 11"/>
          <p:cNvSpPr/>
          <p:nvPr/>
        </p:nvSpPr>
        <p:spPr>
          <a:xfrm>
            <a:off x="3332329" y="2623784"/>
            <a:ext cx="2781868" cy="2755117"/>
          </a:xfrm>
          <a:prstGeom prst="quad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b="1" dirty="0" smtClean="0"/>
              <a:t>AFPA </a:t>
            </a:r>
          </a:p>
          <a:p>
            <a:pPr algn="ctr"/>
            <a:r>
              <a:rPr lang="fr-FR" sz="2400" b="1" dirty="0" smtClean="0"/>
              <a:t>ORANGE - FT</a:t>
            </a:r>
            <a:endParaRPr lang="fr-FR" sz="2400" b="1" dirty="0"/>
          </a:p>
        </p:txBody>
      </p:sp>
      <p:sp>
        <p:nvSpPr>
          <p:cNvPr id="13" name="Rectangle à coins arrondis 12"/>
          <p:cNvSpPr/>
          <p:nvPr/>
        </p:nvSpPr>
        <p:spPr>
          <a:xfrm>
            <a:off x="4233366" y="5550731"/>
            <a:ext cx="2319834" cy="9245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Des plans de communication Orange et AFPA </a:t>
            </a:r>
            <a:endParaRPr lang="fr-FR" dirty="0"/>
          </a:p>
        </p:txBody>
      </p:sp>
    </p:spTree>
    <p:extLst>
      <p:ext uri="{BB962C8B-B14F-4D97-AF65-F5344CB8AC3E}">
        <p14:creationId xmlns:p14="http://schemas.microsoft.com/office/powerpoint/2010/main" val="3983738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615" y="191069"/>
            <a:ext cx="4815885" cy="958431"/>
          </a:xfrm>
        </p:spPr>
        <p:txBody>
          <a:bodyPr>
            <a:noAutofit/>
          </a:bodyPr>
          <a:lstStyle/>
          <a:p>
            <a:r>
              <a:rPr lang="fr-FR" sz="1800" dirty="0"/>
              <a:t>Un projet ambitieux : une démarche intégrée pour </a:t>
            </a:r>
            <a:r>
              <a:rPr lang="fr-FR" sz="1800" dirty="0" smtClean="0"/>
              <a:t>7 000 </a:t>
            </a:r>
            <a:r>
              <a:rPr lang="fr-FR" sz="1800" dirty="0"/>
              <a:t>VAE pour la qualification et l’emploi en 2016</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80269674"/>
              </p:ext>
            </p:extLst>
          </p:nvPr>
        </p:nvGraphicFramePr>
        <p:xfrm>
          <a:off x="750437" y="2224585"/>
          <a:ext cx="7191375" cy="4214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FBEE92F7-3EAC-994A-B84A-6CE455EAC6BF}" type="slidenum">
              <a:rPr lang="fr-FR" smtClean="0"/>
              <a:t>11</a:t>
            </a:fld>
            <a:endParaRPr lang="fr-FR"/>
          </a:p>
        </p:txBody>
      </p:sp>
      <p:sp>
        <p:nvSpPr>
          <p:cNvPr id="7" name="Rectangle à coins arrondis 6"/>
          <p:cNvSpPr/>
          <p:nvPr/>
        </p:nvSpPr>
        <p:spPr>
          <a:xfrm>
            <a:off x="5841240" y="3289110"/>
            <a:ext cx="1910688" cy="116006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Demandeurs d’emploi éligibles à la VAE</a:t>
            </a:r>
            <a:endParaRPr lang="fr-FR" dirty="0"/>
          </a:p>
        </p:txBody>
      </p:sp>
      <p:sp>
        <p:nvSpPr>
          <p:cNvPr id="8" name="Rectangle à coins arrondis 7"/>
          <p:cNvSpPr/>
          <p:nvPr/>
        </p:nvSpPr>
        <p:spPr>
          <a:xfrm>
            <a:off x="5841241" y="4732265"/>
            <a:ext cx="1910687" cy="124545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Publics à la recherche d’emploi gérés par PE</a:t>
            </a:r>
            <a:endParaRPr lang="fr-FR" dirty="0"/>
          </a:p>
        </p:txBody>
      </p:sp>
      <p:sp>
        <p:nvSpPr>
          <p:cNvPr id="10" name="ZoneTexte 9"/>
          <p:cNvSpPr txBox="1"/>
          <p:nvPr/>
        </p:nvSpPr>
        <p:spPr>
          <a:xfrm>
            <a:off x="122831" y="1528549"/>
            <a:ext cx="8563969" cy="369332"/>
          </a:xfrm>
          <a:prstGeom prst="rect">
            <a:avLst/>
          </a:prstGeom>
          <a:noFill/>
        </p:spPr>
        <p:txBody>
          <a:bodyPr wrap="square" rtlCol="0">
            <a:spAutoFit/>
          </a:bodyPr>
          <a:lstStyle/>
          <a:p>
            <a:r>
              <a:rPr lang="fr-FR" b="1" dirty="0" smtClean="0"/>
              <a:t>Une mesure qui s’inscrit dans le cadre du plan « 500 000 » avec des principes directeurs : </a:t>
            </a:r>
            <a:endParaRPr lang="fr-FR" b="1" dirty="0"/>
          </a:p>
        </p:txBody>
      </p:sp>
    </p:spTree>
    <p:extLst>
      <p:ext uri="{BB962C8B-B14F-4D97-AF65-F5344CB8AC3E}">
        <p14:creationId xmlns:p14="http://schemas.microsoft.com/office/powerpoint/2010/main" val="1688845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616" y="245661"/>
            <a:ext cx="4788590" cy="903840"/>
          </a:xfrm>
        </p:spPr>
        <p:txBody>
          <a:bodyPr>
            <a:noAutofit/>
          </a:bodyPr>
          <a:lstStyle/>
          <a:p>
            <a:r>
              <a:rPr lang="fr-FR" sz="1800" dirty="0" smtClean="0"/>
              <a:t>Un projet ambitieux : une démarche intégrée pour </a:t>
            </a:r>
            <a:r>
              <a:rPr lang="fr-FR" sz="1800" dirty="0"/>
              <a:t>7</a:t>
            </a:r>
            <a:r>
              <a:rPr lang="fr-FR" sz="1800" dirty="0" smtClean="0"/>
              <a:t> 000 VAE pour la qualification et l’emploi en 2016</a:t>
            </a:r>
            <a:endParaRPr lang="fr-FR" sz="1800" dirty="0"/>
          </a:p>
        </p:txBody>
      </p:sp>
      <p:sp>
        <p:nvSpPr>
          <p:cNvPr id="4" name="Espace réservé du numéro de diapositive 3"/>
          <p:cNvSpPr>
            <a:spLocks noGrp="1"/>
          </p:cNvSpPr>
          <p:nvPr>
            <p:ph type="sldNum" sz="quarter" idx="12"/>
          </p:nvPr>
        </p:nvSpPr>
        <p:spPr/>
        <p:txBody>
          <a:bodyPr/>
          <a:lstStyle/>
          <a:p>
            <a:fld id="{FBEE92F7-3EAC-994A-B84A-6CE455EAC6BF}" type="slidenum">
              <a:rPr lang="fr-FR" smtClean="0"/>
              <a:t>12</a:t>
            </a:fld>
            <a:endParaRPr lang="fr-FR"/>
          </a:p>
        </p:txBody>
      </p:sp>
      <p:sp>
        <p:nvSpPr>
          <p:cNvPr id="3" name="Espace réservé du contenu 2"/>
          <p:cNvSpPr>
            <a:spLocks noGrp="1"/>
          </p:cNvSpPr>
          <p:nvPr>
            <p:ph idx="1"/>
          </p:nvPr>
        </p:nvSpPr>
        <p:spPr/>
        <p:txBody>
          <a:bodyPr/>
          <a:lstStyle/>
          <a:p>
            <a:r>
              <a:rPr lang="fr-FR" dirty="0" smtClean="0"/>
              <a:t>Le parcours du candidat</a:t>
            </a:r>
            <a:endParaRPr lang="fr-F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86" y="2475231"/>
            <a:ext cx="8346713" cy="176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69232" y="4417358"/>
            <a:ext cx="8488419" cy="1938992"/>
          </a:xfrm>
          <a:prstGeom prst="rect">
            <a:avLst/>
          </a:prstGeom>
          <a:effectLst>
            <a:outerShdw blurRad="50800" dist="38100" dir="10800000" algn="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fin mars 2017 : plus de 19 000 personnes présentes aux ateliers. Près de 6 000 d’entre elles ont choisi de s’inscrire dans la démarche. Plus de 4 000 dossiers envoyés aux services de l’Etat. Nous prévoyons l’inscription de 6 600 candidats à des sessions de certification d’ici le 30 juin 2017.</a:t>
            </a:r>
            <a:endPar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71249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Evaluation de la politique publique de la VAE en France</a:t>
            </a:r>
            <a:endParaRPr lang="fr-FR" sz="2400" dirty="0"/>
          </a:p>
        </p:txBody>
      </p:sp>
      <p:sp>
        <p:nvSpPr>
          <p:cNvPr id="4" name="Espace réservé du numéro de diapositive 3"/>
          <p:cNvSpPr>
            <a:spLocks noGrp="1"/>
          </p:cNvSpPr>
          <p:nvPr>
            <p:ph type="sldNum" sz="quarter" idx="12"/>
          </p:nvPr>
        </p:nvSpPr>
        <p:spPr/>
        <p:txBody>
          <a:bodyPr/>
          <a:lstStyle/>
          <a:p>
            <a:fld id="{FBEE92F7-3EAC-994A-B84A-6CE455EAC6BF}" type="slidenum">
              <a:rPr lang="fr-FR" smtClean="0"/>
              <a:t>13</a:t>
            </a:fld>
            <a:endParaRPr lang="fr-F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957444888"/>
              </p:ext>
            </p:extLst>
          </p:nvPr>
        </p:nvGraphicFramePr>
        <p:xfrm>
          <a:off x="368300" y="1600200"/>
          <a:ext cx="83185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7837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95536" y="4110977"/>
            <a:ext cx="7977568" cy="297221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Ellipse 12"/>
          <p:cNvSpPr/>
          <p:nvPr/>
        </p:nvSpPr>
        <p:spPr>
          <a:xfrm>
            <a:off x="5581935" y="1351128"/>
            <a:ext cx="3562066" cy="37839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Ellipse 11"/>
          <p:cNvSpPr/>
          <p:nvPr/>
        </p:nvSpPr>
        <p:spPr>
          <a:xfrm>
            <a:off x="95535" y="1255594"/>
            <a:ext cx="5254388" cy="233376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sz="2400" dirty="0" smtClean="0"/>
              <a:t>Enquête auprès de dirigeants d’entreprises</a:t>
            </a:r>
            <a:endParaRPr lang="fr-FR" sz="2400"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848" y="1820046"/>
            <a:ext cx="1919834" cy="1204861"/>
          </a:xfrm>
        </p:spPr>
      </p:pic>
      <p:sp>
        <p:nvSpPr>
          <p:cNvPr id="4" name="Espace réservé du numéro de diapositive 3"/>
          <p:cNvSpPr>
            <a:spLocks noGrp="1"/>
          </p:cNvSpPr>
          <p:nvPr>
            <p:ph type="sldNum" sz="quarter" idx="12"/>
          </p:nvPr>
        </p:nvSpPr>
        <p:spPr/>
        <p:txBody>
          <a:bodyPr/>
          <a:lstStyle/>
          <a:p>
            <a:fld id="{FBEE92F7-3EAC-994A-B84A-6CE455EAC6BF}" type="slidenum">
              <a:rPr lang="fr-FR" smtClean="0"/>
              <a:t>14</a:t>
            </a:fld>
            <a:endParaRPr lang="fr-F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886" y="1456453"/>
            <a:ext cx="1337669" cy="1501136"/>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079" y="1820046"/>
            <a:ext cx="2323775" cy="1417503"/>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6664" y="3589361"/>
            <a:ext cx="1012608" cy="1250571"/>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413" y="4708501"/>
            <a:ext cx="2092453" cy="1405151"/>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6466" y="4708501"/>
            <a:ext cx="1862872" cy="1862872"/>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8791" y="5135112"/>
            <a:ext cx="1905000" cy="1381125"/>
          </a:xfrm>
          <a:prstGeom prst="rect">
            <a:avLst/>
          </a:prstGeom>
        </p:spPr>
      </p:pic>
    </p:spTree>
    <p:extLst>
      <p:ext uri="{BB962C8B-B14F-4D97-AF65-F5344CB8AC3E}">
        <p14:creationId xmlns:p14="http://schemas.microsoft.com/office/powerpoint/2010/main" val="2050691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Conclusions et recommandations de l’évaluation</a:t>
            </a:r>
            <a:endParaRPr lang="fr-FR" sz="2400" dirty="0"/>
          </a:p>
        </p:txBody>
      </p:sp>
      <p:sp>
        <p:nvSpPr>
          <p:cNvPr id="3" name="Espace réservé du contenu 2"/>
          <p:cNvSpPr>
            <a:spLocks noGrp="1"/>
          </p:cNvSpPr>
          <p:nvPr>
            <p:ph idx="1"/>
          </p:nvPr>
        </p:nvSpPr>
        <p:spPr>
          <a:xfrm>
            <a:off x="368978" y="1600200"/>
            <a:ext cx="8317822" cy="4756150"/>
          </a:xfrm>
        </p:spPr>
        <p:txBody>
          <a:bodyPr>
            <a:normAutofit fontScale="70000" lnSpcReduction="20000"/>
          </a:bodyPr>
          <a:lstStyle/>
          <a:p>
            <a:endParaRPr lang="fr-FR" dirty="0" smtClean="0"/>
          </a:p>
          <a:p>
            <a:endParaRPr lang="fr-FR" dirty="0" smtClean="0"/>
          </a:p>
          <a:p>
            <a:pPr marL="342900" indent="-342900">
              <a:buFont typeface="Wingdings" panose="05000000000000000000" pitchFamily="2" charset="2"/>
              <a:buChar char="v"/>
            </a:pPr>
            <a:r>
              <a:rPr lang="fr-FR" dirty="0" smtClean="0"/>
              <a:t>Une grande estime pour le dispositif mais sa stagnation, tous certificateurs confondus</a:t>
            </a:r>
          </a:p>
          <a:p>
            <a:pPr marL="342900" indent="-342900">
              <a:buFont typeface="Wingdings" panose="05000000000000000000" pitchFamily="2" charset="2"/>
              <a:buChar char="v"/>
            </a:pPr>
            <a:r>
              <a:rPr lang="fr-FR" dirty="0" smtClean="0"/>
              <a:t>Une </a:t>
            </a:r>
            <a:r>
              <a:rPr lang="fr-FR" dirty="0"/>
              <a:t>g</a:t>
            </a:r>
            <a:r>
              <a:rPr lang="fr-FR" dirty="0" smtClean="0"/>
              <a:t>ouvernance et un pilotage perfectible</a:t>
            </a:r>
          </a:p>
          <a:p>
            <a:endParaRPr lang="fr-FR" b="1" dirty="0" smtClean="0"/>
          </a:p>
          <a:p>
            <a:endParaRPr lang="fr-FR" dirty="0" smtClean="0"/>
          </a:p>
          <a:p>
            <a:pPr marL="342900" indent="-342900">
              <a:buFont typeface="Wingdings" panose="05000000000000000000" pitchFamily="2" charset="2"/>
              <a:buChar char="Ø"/>
            </a:pPr>
            <a:endParaRPr lang="fr-FR" dirty="0" smtClean="0"/>
          </a:p>
          <a:p>
            <a:pPr marL="342900" indent="-342900">
              <a:buFont typeface="Wingdings" panose="05000000000000000000" pitchFamily="2" charset="2"/>
              <a:buChar char="Ø"/>
            </a:pPr>
            <a:r>
              <a:rPr lang="fr-FR" dirty="0" smtClean="0"/>
              <a:t>La mise en place d’un comité interministériel avec une priorité : la simplification</a:t>
            </a:r>
          </a:p>
          <a:p>
            <a:pPr marL="342900" indent="-342900">
              <a:buFont typeface="Wingdings" panose="05000000000000000000" pitchFamily="2" charset="2"/>
              <a:buChar char="Ø"/>
            </a:pPr>
            <a:r>
              <a:rPr lang="fr-FR" dirty="0" smtClean="0"/>
              <a:t>Une amélioration des dispositifs d’information</a:t>
            </a:r>
          </a:p>
          <a:p>
            <a:pPr marL="342900" indent="-342900">
              <a:buFont typeface="Wingdings" panose="05000000000000000000" pitchFamily="2" charset="2"/>
              <a:buChar char="Ø"/>
            </a:pPr>
            <a:r>
              <a:rPr lang="fr-FR" dirty="0" smtClean="0"/>
              <a:t>L’utilisation et la valorisation de la VAE partielle</a:t>
            </a:r>
          </a:p>
          <a:p>
            <a:pPr marL="342900" indent="-342900">
              <a:buFont typeface="Wingdings" panose="05000000000000000000" pitchFamily="2" charset="2"/>
              <a:buChar char="Ø"/>
            </a:pPr>
            <a:r>
              <a:rPr lang="fr-FR" dirty="0" smtClean="0"/>
              <a:t>La promotion de la VAE collective en entreprise pour les salariés et avec Pôle emploi pour les DE</a:t>
            </a:r>
            <a:endParaRPr lang="fr-FR" dirty="0"/>
          </a:p>
        </p:txBody>
      </p:sp>
      <p:sp>
        <p:nvSpPr>
          <p:cNvPr id="4" name="Espace réservé du numéro de diapositive 3"/>
          <p:cNvSpPr>
            <a:spLocks noGrp="1"/>
          </p:cNvSpPr>
          <p:nvPr>
            <p:ph type="sldNum" sz="quarter" idx="12"/>
          </p:nvPr>
        </p:nvSpPr>
        <p:spPr/>
        <p:txBody>
          <a:bodyPr/>
          <a:lstStyle/>
          <a:p>
            <a:fld id="{FBEE92F7-3EAC-994A-B84A-6CE455EAC6BF}" type="slidenum">
              <a:rPr lang="fr-FR" smtClean="0"/>
              <a:t>15</a:t>
            </a:fld>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932" y="1484193"/>
            <a:ext cx="1461198" cy="876719"/>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248" y="3482383"/>
            <a:ext cx="973882" cy="943448"/>
          </a:xfrm>
          <a:prstGeom prst="rect">
            <a:avLst/>
          </a:prstGeom>
        </p:spPr>
      </p:pic>
    </p:spTree>
    <p:extLst>
      <p:ext uri="{BB962C8B-B14F-4D97-AF65-F5344CB8AC3E}">
        <p14:creationId xmlns:p14="http://schemas.microsoft.com/office/powerpoint/2010/main" val="3324301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400" dirty="0" smtClean="0"/>
              <a:t>En conclusion</a:t>
            </a:r>
            <a:endParaRPr lang="fr-BE" sz="2400" dirty="0"/>
          </a:p>
        </p:txBody>
      </p:sp>
      <p:sp>
        <p:nvSpPr>
          <p:cNvPr id="3" name="Espace réservé du contenu 2"/>
          <p:cNvSpPr>
            <a:spLocks noGrp="1"/>
          </p:cNvSpPr>
          <p:nvPr>
            <p:ph idx="1"/>
          </p:nvPr>
        </p:nvSpPr>
        <p:spPr/>
        <p:txBody>
          <a:bodyPr>
            <a:normAutofit fontScale="92500" lnSpcReduction="10000"/>
          </a:bodyPr>
          <a:lstStyle/>
          <a:p>
            <a:r>
              <a:rPr lang="fr-BE" dirty="0" smtClean="0"/>
              <a:t>La VAE est une modalité exceptionnelle de reconnaissance :</a:t>
            </a:r>
          </a:p>
          <a:p>
            <a:pPr marL="342900" indent="-342900">
              <a:buFont typeface="Arial" panose="020B0604020202020204" pitchFamily="34" charset="0"/>
              <a:buChar char="•"/>
            </a:pPr>
            <a:r>
              <a:rPr lang="fr-BE" dirty="0" smtClean="0"/>
              <a:t>Elle donne des repères par rapport à l’externe</a:t>
            </a:r>
          </a:p>
          <a:p>
            <a:pPr marL="342900" indent="-342900">
              <a:buFont typeface="Arial" panose="020B0604020202020204" pitchFamily="34" charset="0"/>
              <a:buChar char="•"/>
            </a:pPr>
            <a:r>
              <a:rPr lang="fr-BE" dirty="0" smtClean="0"/>
              <a:t>Elle a un effet retour sur le management</a:t>
            </a:r>
          </a:p>
          <a:p>
            <a:pPr marL="342900" indent="-342900">
              <a:buFont typeface="Arial" panose="020B0604020202020204" pitchFamily="34" charset="0"/>
              <a:buChar char="•"/>
            </a:pPr>
            <a:r>
              <a:rPr lang="fr-BE" dirty="0" smtClean="0"/>
              <a:t>Elle permet la mobilité</a:t>
            </a:r>
          </a:p>
          <a:p>
            <a:r>
              <a:rPr lang="fr-BE" dirty="0" smtClean="0"/>
              <a:t>La VAE est utile aux entreprises dont les dirigeants estiment que les compétences de leurs salariés sont importantes pour la réussite de leur entreprise.</a:t>
            </a:r>
          </a:p>
          <a:p>
            <a:r>
              <a:rPr lang="fr-BE" dirty="0" smtClean="0"/>
              <a:t>C’est un outil au service de la promotion sociale, de la productivité de l’entreprise, de la gestion des compétences</a:t>
            </a:r>
            <a:endParaRPr lang="fr-BE" dirty="0"/>
          </a:p>
        </p:txBody>
      </p:sp>
      <p:sp>
        <p:nvSpPr>
          <p:cNvPr id="4" name="Espace réservé du numéro de diapositive 3"/>
          <p:cNvSpPr>
            <a:spLocks noGrp="1"/>
          </p:cNvSpPr>
          <p:nvPr>
            <p:ph type="sldNum" sz="quarter" idx="12"/>
          </p:nvPr>
        </p:nvSpPr>
        <p:spPr/>
        <p:txBody>
          <a:bodyPr/>
          <a:lstStyle/>
          <a:p>
            <a:fld id="{FBEE92F7-3EAC-994A-B84A-6CE455EAC6BF}" type="slidenum">
              <a:rPr lang="fr-FR" smtClean="0"/>
              <a:t>16</a:t>
            </a:fld>
            <a:endParaRPr lang="fr-FR"/>
          </a:p>
        </p:txBody>
      </p:sp>
    </p:spTree>
    <p:extLst>
      <p:ext uri="{BB962C8B-B14F-4D97-AF65-F5344CB8AC3E}">
        <p14:creationId xmlns:p14="http://schemas.microsoft.com/office/powerpoint/2010/main" val="357179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86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BEE92F7-3EAC-994A-B84A-6CE455EAC6BF}" type="slidenum">
              <a:rPr lang="fr-FR" smtClean="0"/>
              <a:t>2</a:t>
            </a:fld>
            <a:endParaRPr lang="fr-FR"/>
          </a:p>
        </p:txBody>
      </p:sp>
      <p:sp>
        <p:nvSpPr>
          <p:cNvPr id="5" name="Espace réservé du contenu 4"/>
          <p:cNvSpPr>
            <a:spLocks noGrp="1"/>
          </p:cNvSpPr>
          <p:nvPr>
            <p:ph idx="1"/>
          </p:nvPr>
        </p:nvSpPr>
        <p:spPr>
          <a:xfrm>
            <a:off x="368978" y="1600200"/>
            <a:ext cx="8420180" cy="4525963"/>
          </a:xfrm>
        </p:spPr>
        <p:txBody>
          <a:bodyPr>
            <a:normAutofit fontScale="92500"/>
          </a:bodyPr>
          <a:lstStyle/>
          <a:p>
            <a:pPr marL="342900" lvl="0" indent="-342900">
              <a:buFont typeface="Arial" panose="020B0604020202020204" pitchFamily="34" charset="0"/>
              <a:buChar char="•"/>
            </a:pPr>
            <a:r>
              <a:rPr lang="fr-FR" dirty="0"/>
              <a:t>L</a:t>
            </a:r>
            <a:r>
              <a:rPr lang="fr-FR" dirty="0" smtClean="0"/>
              <a:t>a VAE « à la française »</a:t>
            </a:r>
            <a:endParaRPr lang="fr-FR" dirty="0"/>
          </a:p>
          <a:p>
            <a:pPr marL="342900" lvl="0" indent="-342900">
              <a:buFont typeface="Arial" panose="020B0604020202020204" pitchFamily="34" charset="0"/>
              <a:buChar char="•"/>
            </a:pPr>
            <a:r>
              <a:rPr lang="fr-FR" dirty="0" smtClean="0"/>
              <a:t>Quelques chiffres et constats</a:t>
            </a:r>
            <a:endParaRPr lang="fr-FR" dirty="0"/>
          </a:p>
          <a:p>
            <a:pPr marL="342900" lvl="0" indent="-342900">
              <a:buFont typeface="Arial" panose="020B0604020202020204" pitchFamily="34" charset="0"/>
              <a:buChar char="•"/>
            </a:pPr>
            <a:r>
              <a:rPr lang="fr-FR" dirty="0"/>
              <a:t>Les évolutions </a:t>
            </a:r>
            <a:r>
              <a:rPr lang="fr-FR" dirty="0" smtClean="0"/>
              <a:t>législatives marquantes </a:t>
            </a:r>
          </a:p>
          <a:p>
            <a:pPr marL="342900" lvl="0" indent="-342900">
              <a:buFont typeface="Arial" panose="020B0604020202020204" pitchFamily="34" charset="0"/>
              <a:buChar char="•"/>
            </a:pPr>
            <a:r>
              <a:rPr lang="fr-FR" dirty="0" smtClean="0"/>
              <a:t>L’AFPA, agence du ministère du travail pour </a:t>
            </a:r>
            <a:r>
              <a:rPr lang="fr-FR" dirty="0"/>
              <a:t>la VAE </a:t>
            </a:r>
            <a:r>
              <a:rPr lang="fr-FR" dirty="0" smtClean="0"/>
              <a:t>et le Titre professionnel</a:t>
            </a:r>
            <a:endParaRPr lang="fr-FR" dirty="0"/>
          </a:p>
          <a:p>
            <a:pPr marL="342900" lvl="0" indent="-342900">
              <a:buFont typeface="Arial" panose="020B0604020202020204" pitchFamily="34" charset="0"/>
              <a:buChar char="•"/>
            </a:pPr>
            <a:r>
              <a:rPr lang="fr-FR" dirty="0"/>
              <a:t>La VAE en entreprise </a:t>
            </a:r>
            <a:r>
              <a:rPr lang="fr-FR" dirty="0" smtClean="0"/>
              <a:t>: une </a:t>
            </a:r>
            <a:r>
              <a:rPr lang="fr-FR" dirty="0"/>
              <a:t>action d’envergure </a:t>
            </a:r>
            <a:r>
              <a:rPr lang="fr-FR" dirty="0" smtClean="0"/>
              <a:t>avec Orange FT</a:t>
            </a:r>
            <a:endParaRPr lang="fr-FR" dirty="0"/>
          </a:p>
          <a:p>
            <a:pPr marL="342900" lvl="0" indent="-342900">
              <a:buFont typeface="Arial" panose="020B0604020202020204" pitchFamily="34" charset="0"/>
              <a:buChar char="•"/>
            </a:pPr>
            <a:r>
              <a:rPr lang="fr-FR" dirty="0"/>
              <a:t>Le projet </a:t>
            </a:r>
            <a:r>
              <a:rPr lang="fr-FR" dirty="0" smtClean="0"/>
              <a:t>7 000 </a:t>
            </a:r>
            <a:r>
              <a:rPr lang="fr-FR" dirty="0"/>
              <a:t>VAE collective pour les demandeurs d’emploi : un projet ambitieux </a:t>
            </a:r>
            <a:r>
              <a:rPr lang="fr-FR" dirty="0" smtClean="0"/>
              <a:t>de l’Etat</a:t>
            </a:r>
            <a:endParaRPr lang="fr-FR" dirty="0"/>
          </a:p>
          <a:p>
            <a:pPr marL="342900" lvl="0" indent="-342900">
              <a:buFont typeface="Arial" panose="020B0604020202020204" pitchFamily="34" charset="0"/>
              <a:buChar char="•"/>
            </a:pPr>
            <a:r>
              <a:rPr lang="fr-FR" dirty="0" smtClean="0"/>
              <a:t>L’évaluation </a:t>
            </a:r>
            <a:r>
              <a:rPr lang="fr-FR" dirty="0"/>
              <a:t>de la politique publique de </a:t>
            </a:r>
            <a:r>
              <a:rPr lang="fr-FR" dirty="0" smtClean="0"/>
              <a:t>VAE</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27251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Qu’est-ce que la VAE en France ?</a:t>
            </a:r>
            <a:endParaRPr lang="fr-FR" sz="2400"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616" y="1724321"/>
            <a:ext cx="2311912" cy="1278187"/>
          </a:xfrm>
        </p:spPr>
      </p:pic>
      <p:sp>
        <p:nvSpPr>
          <p:cNvPr id="4" name="Espace réservé du numéro de diapositive 3"/>
          <p:cNvSpPr>
            <a:spLocks noGrp="1"/>
          </p:cNvSpPr>
          <p:nvPr>
            <p:ph type="sldNum" sz="quarter" idx="12"/>
          </p:nvPr>
        </p:nvSpPr>
        <p:spPr/>
        <p:txBody>
          <a:bodyPr/>
          <a:lstStyle/>
          <a:p>
            <a:fld id="{FBEE92F7-3EAC-994A-B84A-6CE455EAC6BF}" type="slidenum">
              <a:rPr lang="fr-FR" smtClean="0"/>
              <a:t>3</a:t>
            </a:fld>
            <a:endParaRPr lang="fr-FR"/>
          </a:p>
        </p:txBody>
      </p:sp>
      <p:sp>
        <p:nvSpPr>
          <p:cNvPr id="7" name="ZoneTexte 6"/>
          <p:cNvSpPr txBox="1"/>
          <p:nvPr/>
        </p:nvSpPr>
        <p:spPr>
          <a:xfrm>
            <a:off x="356616" y="3248167"/>
            <a:ext cx="2577653" cy="1200329"/>
          </a:xfrm>
          <a:prstGeom prst="rect">
            <a:avLst/>
          </a:prstGeom>
          <a:noFill/>
        </p:spPr>
        <p:txBody>
          <a:bodyPr wrap="square" rtlCol="0">
            <a:spAutoFit/>
          </a:bodyPr>
          <a:lstStyle/>
          <a:p>
            <a:pPr algn="ctr"/>
            <a:r>
              <a:rPr lang="fr-FR" dirty="0" smtClean="0"/>
              <a:t>Toute personne quels que soient son âge, nationalité, statut, niveau de formation</a:t>
            </a:r>
            <a:endParaRPr lang="fr-FR"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990" y="1679244"/>
            <a:ext cx="1994281" cy="1323264"/>
          </a:xfrm>
          <a:prstGeom prst="rect">
            <a:avLst/>
          </a:prstGeom>
        </p:spPr>
      </p:pic>
      <p:sp>
        <p:nvSpPr>
          <p:cNvPr id="9" name="ZoneTexte 8"/>
          <p:cNvSpPr txBox="1"/>
          <p:nvPr/>
        </p:nvSpPr>
        <p:spPr>
          <a:xfrm>
            <a:off x="3686989" y="3314384"/>
            <a:ext cx="1994281" cy="1200329"/>
          </a:xfrm>
          <a:prstGeom prst="rect">
            <a:avLst/>
          </a:prstGeom>
          <a:noFill/>
        </p:spPr>
        <p:txBody>
          <a:bodyPr wrap="square" rtlCol="0">
            <a:spAutoFit/>
          </a:bodyPr>
          <a:lstStyle/>
          <a:p>
            <a:pPr algn="ctr"/>
            <a:r>
              <a:rPr lang="fr-FR" dirty="0" smtClean="0"/>
              <a:t>1 an d’expérience en rapport direct avec la certification visée </a:t>
            </a:r>
            <a:endParaRPr lang="fr-FR" dirty="0"/>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540" y="1620672"/>
            <a:ext cx="2535412" cy="1440408"/>
          </a:xfrm>
          <a:prstGeom prst="rect">
            <a:avLst/>
          </a:prstGeom>
        </p:spPr>
      </p:pic>
      <p:sp>
        <p:nvSpPr>
          <p:cNvPr id="11" name="ZoneTexte 10"/>
          <p:cNvSpPr txBox="1"/>
          <p:nvPr/>
        </p:nvSpPr>
        <p:spPr>
          <a:xfrm>
            <a:off x="6307540" y="3452884"/>
            <a:ext cx="2249606" cy="923330"/>
          </a:xfrm>
          <a:prstGeom prst="rect">
            <a:avLst/>
          </a:prstGeom>
          <a:noFill/>
        </p:spPr>
        <p:txBody>
          <a:bodyPr wrap="square" rtlCol="0">
            <a:spAutoFit/>
          </a:bodyPr>
          <a:lstStyle/>
          <a:p>
            <a:pPr algn="ctr"/>
            <a:r>
              <a:rPr lang="fr-FR" dirty="0" smtClean="0"/>
              <a:t>diplôme, un titre ou une certification privée…</a:t>
            </a:r>
            <a:endParaRPr lang="fr-FR" dirty="0"/>
          </a:p>
        </p:txBody>
      </p:sp>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2509" y="4607214"/>
            <a:ext cx="3794895" cy="1533605"/>
          </a:xfrm>
          <a:prstGeom prst="rect">
            <a:avLst/>
          </a:prstGeom>
        </p:spPr>
      </p:pic>
    </p:spTree>
    <p:extLst>
      <p:ext uri="{BB962C8B-B14F-4D97-AF65-F5344CB8AC3E}">
        <p14:creationId xmlns:p14="http://schemas.microsoft.com/office/powerpoint/2010/main" val="113194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Un parcours en 9 étapes</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083241248"/>
              </p:ext>
            </p:extLst>
          </p:nvPr>
        </p:nvGraphicFramePr>
        <p:xfrm>
          <a:off x="368300" y="1600200"/>
          <a:ext cx="865287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FBEE92F7-3EAC-994A-B84A-6CE455EAC6BF}" type="slidenum">
              <a:rPr lang="fr-FR" smtClean="0"/>
              <a:t>4</a:t>
            </a:fld>
            <a:endParaRPr lang="fr-FR"/>
          </a:p>
        </p:txBody>
      </p:sp>
    </p:spTree>
    <p:extLst>
      <p:ext uri="{BB962C8B-B14F-4D97-AF65-F5344CB8AC3E}">
        <p14:creationId xmlns:p14="http://schemas.microsoft.com/office/powerpoint/2010/main" val="2683476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Les chiffres de la VAE en France</a:t>
            </a:r>
            <a:endParaRPr lang="fr-FR" sz="2400"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76243"/>
            <a:ext cx="2692878" cy="1321547"/>
          </a:xfrm>
        </p:spPr>
      </p:pic>
      <p:sp>
        <p:nvSpPr>
          <p:cNvPr id="4" name="Espace réservé du numéro de diapositive 3"/>
          <p:cNvSpPr>
            <a:spLocks noGrp="1"/>
          </p:cNvSpPr>
          <p:nvPr>
            <p:ph type="sldNum" sz="quarter" idx="12"/>
          </p:nvPr>
        </p:nvSpPr>
        <p:spPr/>
        <p:txBody>
          <a:bodyPr/>
          <a:lstStyle/>
          <a:p>
            <a:fld id="{FBEE92F7-3EAC-994A-B84A-6CE455EAC6BF}" type="slidenum">
              <a:rPr lang="fr-FR" smtClean="0"/>
              <a:t>5</a:t>
            </a:fld>
            <a:endParaRPr lang="fr-FR"/>
          </a:p>
        </p:txBody>
      </p:sp>
      <p:sp>
        <p:nvSpPr>
          <p:cNvPr id="6" name="ZoneTexte 5"/>
          <p:cNvSpPr txBox="1"/>
          <p:nvPr/>
        </p:nvSpPr>
        <p:spPr>
          <a:xfrm>
            <a:off x="2443117" y="1495334"/>
            <a:ext cx="1799699" cy="1200329"/>
          </a:xfrm>
          <a:prstGeom prst="rect">
            <a:avLst/>
          </a:prstGeom>
        </p:spPr>
        <p:style>
          <a:lnRef idx="1">
            <a:schemeClr val="accent2"/>
          </a:lnRef>
          <a:fillRef idx="1002">
            <a:schemeClr val="lt1"/>
          </a:fillRef>
          <a:effectRef idx="1">
            <a:schemeClr val="accent2"/>
          </a:effectRef>
          <a:fontRef idx="minor">
            <a:schemeClr val="dk1"/>
          </a:fontRef>
        </p:style>
        <p:txBody>
          <a:bodyPr wrap="square" rtlCol="0">
            <a:spAutoFit/>
          </a:bodyPr>
          <a:lstStyle/>
          <a:p>
            <a:pPr algn="ctr"/>
            <a:r>
              <a:rPr lang="fr-FR" dirty="0" smtClean="0"/>
              <a:t>307 000 personnes certifiées en 12 ans</a:t>
            </a:r>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3466316755"/>
              </p:ext>
            </p:extLst>
          </p:nvPr>
        </p:nvGraphicFramePr>
        <p:xfrm>
          <a:off x="356616" y="3804099"/>
          <a:ext cx="3886200" cy="2671762"/>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384814" y="3831395"/>
            <a:ext cx="1098645" cy="369332"/>
          </a:xfrm>
          <a:prstGeom prst="rect">
            <a:avLst/>
          </a:prstGeom>
          <a:noFill/>
        </p:spPr>
        <p:txBody>
          <a:bodyPr wrap="square" rtlCol="0">
            <a:spAutoFit/>
          </a:bodyPr>
          <a:lstStyle/>
          <a:p>
            <a:r>
              <a:rPr lang="fr-FR" b="1" dirty="0" smtClean="0"/>
              <a:t>2014</a:t>
            </a:r>
            <a:endParaRPr lang="fr-FR" b="1" dirty="0"/>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638" y="1636985"/>
            <a:ext cx="2816589" cy="917029"/>
          </a:xfrm>
          <a:prstGeom prst="rect">
            <a:avLst/>
          </a:prstGeom>
        </p:spPr>
      </p:pic>
      <p:sp>
        <p:nvSpPr>
          <p:cNvPr id="10" name="ZoneTexte 9"/>
          <p:cNvSpPr txBox="1"/>
          <p:nvPr/>
        </p:nvSpPr>
        <p:spPr>
          <a:xfrm>
            <a:off x="5349922" y="2554014"/>
            <a:ext cx="3197305" cy="1200329"/>
          </a:xfrm>
          <a:prstGeom prst="rect">
            <a:avLst/>
          </a:prstGeom>
          <a:noFill/>
        </p:spPr>
        <p:txBody>
          <a:bodyPr wrap="square" rtlCol="0">
            <a:spAutoFit/>
          </a:bodyPr>
          <a:lstStyle/>
          <a:p>
            <a:pPr algn="ctr"/>
            <a:r>
              <a:rPr lang="fr-FR" b="1" dirty="0" smtClean="0"/>
              <a:t>Une forte proportion de femmes et plus de personnes en activité que de demandeurs d’emploi</a:t>
            </a:r>
            <a:endParaRPr lang="fr-FR" b="1" dirty="0"/>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8881" y="3798128"/>
            <a:ext cx="2687748" cy="2015811"/>
          </a:xfrm>
          <a:prstGeom prst="rect">
            <a:avLst/>
          </a:prstGeom>
        </p:spPr>
      </p:pic>
      <p:sp>
        <p:nvSpPr>
          <p:cNvPr id="12" name="ZoneTexte 11"/>
          <p:cNvSpPr txBox="1"/>
          <p:nvPr/>
        </p:nvSpPr>
        <p:spPr>
          <a:xfrm>
            <a:off x="6687402" y="4667535"/>
            <a:ext cx="1610436" cy="923330"/>
          </a:xfrm>
          <a:prstGeom prst="rect">
            <a:avLst/>
          </a:prstGeom>
          <a:noFill/>
        </p:spPr>
        <p:txBody>
          <a:bodyPr wrap="square" rtlCol="0">
            <a:spAutoFit/>
          </a:bodyPr>
          <a:lstStyle/>
          <a:p>
            <a:pPr algn="ctr"/>
            <a:r>
              <a:rPr lang="fr-FR" dirty="0" smtClean="0"/>
              <a:t>1 600 certifications disponibles</a:t>
            </a:r>
            <a:endParaRPr lang="fr-FR" dirty="0"/>
          </a:p>
        </p:txBody>
      </p:sp>
    </p:spTree>
    <p:extLst>
      <p:ext uri="{BB962C8B-B14F-4D97-AF65-F5344CB8AC3E}">
        <p14:creationId xmlns:p14="http://schemas.microsoft.com/office/powerpoint/2010/main" val="63440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Les grandes évolutions législatives</a:t>
            </a:r>
            <a:endParaRPr lang="fr-FR" sz="2400" dirty="0"/>
          </a:p>
        </p:txBody>
      </p:sp>
      <p:pic>
        <p:nvPicPr>
          <p:cNvPr id="5" name="Espace réservé du contenu 4">
            <a:hlinkClick r:id="" action="ppaction://hlinkshowjump?jump=nextslid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6160" y="2385944"/>
            <a:ext cx="2948629" cy="4122356"/>
          </a:xfrm>
        </p:spPr>
      </p:pic>
      <p:sp>
        <p:nvSpPr>
          <p:cNvPr id="4" name="Espace réservé du numéro de diapositive 3"/>
          <p:cNvSpPr>
            <a:spLocks noGrp="1"/>
          </p:cNvSpPr>
          <p:nvPr>
            <p:ph type="sldNum" sz="quarter" idx="12"/>
          </p:nvPr>
        </p:nvSpPr>
        <p:spPr/>
        <p:txBody>
          <a:bodyPr/>
          <a:lstStyle/>
          <a:p>
            <a:fld id="{FBEE92F7-3EAC-994A-B84A-6CE455EAC6BF}" type="slidenum">
              <a:rPr lang="fr-FR" smtClean="0"/>
              <a:t>6</a:t>
            </a:fld>
            <a:endParaRPr lang="fr-F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847" y="2606471"/>
            <a:ext cx="4358706" cy="2907223"/>
          </a:xfrm>
          <a:prstGeom prst="rect">
            <a:avLst/>
          </a:prstGeom>
        </p:spPr>
      </p:pic>
      <p:sp>
        <p:nvSpPr>
          <p:cNvPr id="7" name="ZoneTexte 6"/>
          <p:cNvSpPr txBox="1"/>
          <p:nvPr/>
        </p:nvSpPr>
        <p:spPr>
          <a:xfrm>
            <a:off x="4913194" y="1542198"/>
            <a:ext cx="3684896" cy="646331"/>
          </a:xfrm>
          <a:prstGeom prst="rect">
            <a:avLst/>
          </a:prstGeom>
          <a:noFill/>
        </p:spPr>
        <p:txBody>
          <a:bodyPr wrap="square" rtlCol="0">
            <a:spAutoFit/>
          </a:bodyPr>
          <a:lstStyle/>
          <a:p>
            <a:pPr algn="ctr"/>
            <a:r>
              <a:rPr lang="fr-FR" b="1" dirty="0" smtClean="0"/>
              <a:t>La loi Travail dite « El </a:t>
            </a:r>
            <a:r>
              <a:rPr lang="fr-FR" b="1" dirty="0" err="1" smtClean="0"/>
              <a:t>Khomry</a:t>
            </a:r>
            <a:r>
              <a:rPr lang="fr-FR" b="1" dirty="0" smtClean="0"/>
              <a:t> » du 8 août 2016</a:t>
            </a:r>
            <a:endParaRPr lang="fr-FR" b="1" dirty="0"/>
          </a:p>
        </p:txBody>
      </p:sp>
      <p:sp>
        <p:nvSpPr>
          <p:cNvPr id="8" name="ZoneTexte 7"/>
          <p:cNvSpPr txBox="1"/>
          <p:nvPr/>
        </p:nvSpPr>
        <p:spPr>
          <a:xfrm>
            <a:off x="557470" y="1542198"/>
            <a:ext cx="3237320" cy="646331"/>
          </a:xfrm>
          <a:prstGeom prst="rect">
            <a:avLst/>
          </a:prstGeom>
          <a:noFill/>
        </p:spPr>
        <p:txBody>
          <a:bodyPr wrap="square" rtlCol="0">
            <a:spAutoFit/>
          </a:bodyPr>
          <a:lstStyle/>
          <a:p>
            <a:pPr algn="ctr"/>
            <a:r>
              <a:rPr lang="fr-FR" b="1" dirty="0" smtClean="0"/>
              <a:t>La loi du 5 mars 2014 relative à la formation</a:t>
            </a:r>
            <a:endParaRPr lang="fr-FR" b="1" dirty="0"/>
          </a:p>
        </p:txBody>
      </p:sp>
    </p:spTree>
    <p:extLst>
      <p:ext uri="{BB962C8B-B14F-4D97-AF65-F5344CB8AC3E}">
        <p14:creationId xmlns:p14="http://schemas.microsoft.com/office/powerpoint/2010/main" val="171301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978" y="1446662"/>
            <a:ext cx="8556658" cy="4679501"/>
          </a:xfrm>
        </p:spPr>
        <p:txBody>
          <a:bodyPr>
            <a:noAutofit/>
          </a:bodyPr>
          <a:lstStyle/>
          <a:p>
            <a:pPr marL="342900" indent="-342900">
              <a:buFont typeface="Arial" panose="020B0604020202020204" pitchFamily="34" charset="0"/>
              <a:buChar char="•"/>
            </a:pPr>
            <a:r>
              <a:rPr lang="fr-FR" sz="1800" dirty="0"/>
              <a:t>Les </a:t>
            </a:r>
            <a:r>
              <a:rPr lang="fr-FR" sz="1800" b="1" dirty="0"/>
              <a:t>périodes d’activité de natures différentes </a:t>
            </a:r>
            <a:r>
              <a:rPr lang="fr-FR" sz="1800" dirty="0"/>
              <a:t>peuvent être prises en compte sur une même période (activité salariée non salariée, bénévole, volontariat)</a:t>
            </a:r>
          </a:p>
          <a:p>
            <a:pPr marL="342900" indent="-342900">
              <a:buFont typeface="Arial" panose="020B0604020202020204" pitchFamily="34" charset="0"/>
              <a:buChar char="•"/>
            </a:pPr>
            <a:r>
              <a:rPr lang="fr-FR" sz="1800" dirty="0" smtClean="0"/>
              <a:t>La </a:t>
            </a:r>
            <a:r>
              <a:rPr lang="fr-FR" sz="1800" b="1" dirty="0" smtClean="0"/>
              <a:t>durée</a:t>
            </a:r>
            <a:r>
              <a:rPr lang="fr-FR" sz="1800" dirty="0" smtClean="0"/>
              <a:t> </a:t>
            </a:r>
            <a:r>
              <a:rPr lang="fr-FR" sz="1800" dirty="0"/>
              <a:t>minimale d’activité requise pour l’éligibilité à une VAE </a:t>
            </a:r>
            <a:r>
              <a:rPr lang="fr-FR" sz="1800" dirty="0" smtClean="0"/>
              <a:t>est </a:t>
            </a:r>
            <a:r>
              <a:rPr lang="fr-FR" sz="1800" b="1" dirty="0" smtClean="0"/>
              <a:t>réduite </a:t>
            </a:r>
            <a:r>
              <a:rPr lang="fr-FR" sz="1800" b="1" dirty="0"/>
              <a:t>à un an</a:t>
            </a:r>
          </a:p>
          <a:p>
            <a:pPr marL="342900" indent="-342900">
              <a:buFont typeface="Arial" panose="020B0604020202020204" pitchFamily="34" charset="0"/>
              <a:buChar char="•"/>
            </a:pPr>
            <a:r>
              <a:rPr lang="fr-FR" sz="1800" dirty="0"/>
              <a:t>Possibilité de prendre en compte les </a:t>
            </a:r>
            <a:r>
              <a:rPr lang="fr-FR" sz="1800" b="1" dirty="0"/>
              <a:t>périodes de formation initiale ou continue en milieu professionnel</a:t>
            </a:r>
            <a:r>
              <a:rPr lang="fr-FR" sz="1800" dirty="0"/>
              <a:t> (la durée de ces activités doit être inférieure à la durée des activités réalisées hors formation)</a:t>
            </a:r>
          </a:p>
          <a:p>
            <a:pPr marL="342900" indent="-342900">
              <a:buFont typeface="Arial" panose="020B0604020202020204" pitchFamily="34" charset="0"/>
              <a:buChar char="•"/>
            </a:pPr>
            <a:r>
              <a:rPr lang="fr-FR" sz="1800" b="1" dirty="0"/>
              <a:t>Les parties de certification sont acquises définitivement</a:t>
            </a:r>
            <a:r>
              <a:rPr lang="fr-FR" sz="1800" dirty="0"/>
              <a:t>. Le candidat peut s’en prévaloir si le référentiel de la certification visée reste inchangé ou s’il prévoit des correspondances avec ces parties de certification</a:t>
            </a:r>
          </a:p>
          <a:p>
            <a:pPr marL="342900" indent="-342900">
              <a:buFont typeface="Arial" panose="020B0604020202020204" pitchFamily="34" charset="0"/>
              <a:buChar char="•"/>
            </a:pPr>
            <a:r>
              <a:rPr lang="fr-FR" sz="1800" dirty="0" smtClean="0"/>
              <a:t>Les </a:t>
            </a:r>
            <a:r>
              <a:rPr lang="fr-FR" sz="1800" dirty="0"/>
              <a:t>régions mettent en place un réseau de centres de conseil sur la VAE; </a:t>
            </a:r>
            <a:endParaRPr lang="fr-FR" sz="1800" dirty="0" smtClean="0"/>
          </a:p>
          <a:p>
            <a:pPr marL="342900" indent="-342900">
              <a:buFont typeface="Arial" panose="020B0604020202020204" pitchFamily="34" charset="0"/>
              <a:buChar char="•"/>
            </a:pPr>
            <a:endParaRPr lang="fr-FR" sz="1800" dirty="0"/>
          </a:p>
          <a:p>
            <a:endParaRPr lang="fr-FR" sz="1800" dirty="0"/>
          </a:p>
          <a:p>
            <a:endParaRPr lang="fr-FR" sz="1800" dirty="0"/>
          </a:p>
        </p:txBody>
      </p:sp>
      <p:sp>
        <p:nvSpPr>
          <p:cNvPr id="4" name="Espace réservé du numéro de diapositive 3"/>
          <p:cNvSpPr>
            <a:spLocks noGrp="1"/>
          </p:cNvSpPr>
          <p:nvPr>
            <p:ph type="sldNum" sz="quarter" idx="12"/>
          </p:nvPr>
        </p:nvSpPr>
        <p:spPr/>
        <p:txBody>
          <a:bodyPr/>
          <a:lstStyle/>
          <a:p>
            <a:fld id="{FBEE92F7-3EAC-994A-B84A-6CE455EAC6BF}" type="slidenum">
              <a:rPr lang="fr-FR" smtClean="0"/>
              <a:t>7</a:t>
            </a:fld>
            <a:endParaRPr lang="fr-FR"/>
          </a:p>
        </p:txBody>
      </p:sp>
    </p:spTree>
    <p:extLst>
      <p:ext uri="{BB962C8B-B14F-4D97-AF65-F5344CB8AC3E}">
        <p14:creationId xmlns:p14="http://schemas.microsoft.com/office/powerpoint/2010/main" val="284914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978" y="1446662"/>
            <a:ext cx="8556658" cy="4679501"/>
          </a:xfrm>
        </p:spPr>
        <p:txBody>
          <a:bodyPr>
            <a:noAutofit/>
          </a:bodyPr>
          <a:lstStyle/>
          <a:p>
            <a:pPr marL="342900" indent="-342900">
              <a:buFont typeface="Arial" panose="020B0604020202020204" pitchFamily="34" charset="0"/>
              <a:buChar char="•"/>
            </a:pPr>
            <a:r>
              <a:rPr lang="fr-FR" sz="1800" b="1" dirty="0" smtClean="0"/>
              <a:t>La </a:t>
            </a:r>
            <a:r>
              <a:rPr lang="fr-FR" sz="1800" b="1" dirty="0"/>
              <a:t>notification de recevabilité </a:t>
            </a:r>
            <a:r>
              <a:rPr lang="fr-FR" sz="1800" dirty="0"/>
              <a:t>peut comporter des recommandations relatives aux </a:t>
            </a:r>
            <a:r>
              <a:rPr lang="fr-FR" sz="1800" b="1" dirty="0"/>
              <a:t>formations complémentaires </a:t>
            </a:r>
            <a:r>
              <a:rPr lang="fr-FR" sz="1800" dirty="0"/>
              <a:t>correspondant aux formations obligatoires requises par le référentiel de certification ou l’acquisition d’un </a:t>
            </a:r>
            <a:r>
              <a:rPr lang="fr-FR" sz="1800" b="1" dirty="0"/>
              <a:t>bloc de compétences</a:t>
            </a:r>
            <a:r>
              <a:rPr lang="fr-FR" sz="1800" dirty="0"/>
              <a:t> manquant dans le parcours du candidat</a:t>
            </a:r>
          </a:p>
          <a:p>
            <a:pPr marL="342900" indent="-342900">
              <a:buFont typeface="Arial" panose="020B0604020202020204" pitchFamily="34" charset="0"/>
              <a:buChar char="•"/>
            </a:pPr>
            <a:r>
              <a:rPr lang="fr-FR" sz="1800" b="1" dirty="0" smtClean="0"/>
              <a:t>L’entretien </a:t>
            </a:r>
            <a:r>
              <a:rPr lang="fr-FR" sz="1800" b="1" dirty="0"/>
              <a:t>professionnel </a:t>
            </a:r>
            <a:r>
              <a:rPr lang="fr-FR" sz="1800" dirty="0" smtClean="0"/>
              <a:t>doit </a:t>
            </a:r>
            <a:r>
              <a:rPr lang="fr-FR" sz="1800" dirty="0"/>
              <a:t>comporter des </a:t>
            </a:r>
            <a:r>
              <a:rPr lang="fr-FR" sz="1800" b="1" dirty="0"/>
              <a:t>informations relatives à la VAE</a:t>
            </a:r>
          </a:p>
          <a:p>
            <a:pPr marL="342900" indent="-342900">
              <a:buFont typeface="Arial" panose="020B0604020202020204" pitchFamily="34" charset="0"/>
              <a:buChar char="•"/>
            </a:pPr>
            <a:r>
              <a:rPr lang="fr-FR" sz="1800" dirty="0" smtClean="0"/>
              <a:t>Les </a:t>
            </a:r>
            <a:r>
              <a:rPr lang="fr-FR" sz="1800" dirty="0"/>
              <a:t>prestations d’</a:t>
            </a:r>
            <a:r>
              <a:rPr lang="fr-FR" sz="1800" b="1" dirty="0"/>
              <a:t>’accompagnement des DE sont financées par les conseils régionaux</a:t>
            </a:r>
            <a:r>
              <a:rPr lang="fr-FR" sz="1800" dirty="0"/>
              <a:t>. </a:t>
            </a:r>
            <a:r>
              <a:rPr lang="fr-FR" sz="1800" dirty="0" smtClean="0"/>
              <a:t>Le </a:t>
            </a:r>
            <a:r>
              <a:rPr lang="fr-FR" sz="1800" dirty="0"/>
              <a:t>financement de la VAE </a:t>
            </a:r>
            <a:r>
              <a:rPr lang="fr-FR" sz="1800" dirty="0" smtClean="0"/>
              <a:t>est prévu dans </a:t>
            </a:r>
            <a:r>
              <a:rPr lang="fr-FR" sz="1800" dirty="0"/>
              <a:t>le cadre du </a:t>
            </a:r>
            <a:r>
              <a:rPr lang="fr-FR" sz="1800" b="1" dirty="0"/>
              <a:t>compte personnel de formation</a:t>
            </a:r>
            <a:r>
              <a:rPr lang="fr-FR" sz="1800" dirty="0"/>
              <a:t> (17 000 dossiers depuis sa création).</a:t>
            </a:r>
          </a:p>
          <a:p>
            <a:pPr marL="342900" indent="-342900">
              <a:buFont typeface="Arial" panose="020B0604020202020204" pitchFamily="34" charset="0"/>
              <a:buChar char="•"/>
            </a:pPr>
            <a:r>
              <a:rPr lang="fr-FR" sz="1800" dirty="0" smtClean="0"/>
              <a:t>Ce sont les régions </a:t>
            </a:r>
            <a:r>
              <a:rPr lang="fr-FR" sz="1800" dirty="0"/>
              <a:t>qui </a:t>
            </a:r>
            <a:r>
              <a:rPr lang="fr-FR" sz="1800" dirty="0" smtClean="0"/>
              <a:t>organisent </a:t>
            </a:r>
            <a:r>
              <a:rPr lang="fr-FR" sz="1800" b="1" dirty="0"/>
              <a:t>l’accompagnement</a:t>
            </a:r>
            <a:r>
              <a:rPr lang="fr-FR" sz="1800" dirty="0"/>
              <a:t>. </a:t>
            </a:r>
            <a:r>
              <a:rPr lang="fr-FR" sz="1800" dirty="0" smtClean="0"/>
              <a:t>Elles peuvent contribuer </a:t>
            </a:r>
            <a:r>
              <a:rPr lang="fr-FR" sz="1800" dirty="0"/>
              <a:t>au financement de projets collectifs de VAE</a:t>
            </a:r>
            <a:endParaRPr lang="fr-FR" sz="1800" b="1" dirty="0"/>
          </a:p>
          <a:p>
            <a:pPr marL="342900" indent="-342900">
              <a:buFont typeface="Arial" panose="020B0604020202020204" pitchFamily="34" charset="0"/>
              <a:buChar char="•"/>
            </a:pPr>
            <a:endParaRPr lang="fr-FR" sz="1800" dirty="0"/>
          </a:p>
          <a:p>
            <a:endParaRPr lang="fr-FR" sz="1800" dirty="0"/>
          </a:p>
          <a:p>
            <a:endParaRPr lang="fr-FR" sz="1800" dirty="0"/>
          </a:p>
        </p:txBody>
      </p:sp>
      <p:sp>
        <p:nvSpPr>
          <p:cNvPr id="4" name="Espace réservé du numéro de diapositive 3"/>
          <p:cNvSpPr>
            <a:spLocks noGrp="1"/>
          </p:cNvSpPr>
          <p:nvPr>
            <p:ph type="sldNum" sz="quarter" idx="12"/>
          </p:nvPr>
        </p:nvSpPr>
        <p:spPr/>
        <p:txBody>
          <a:bodyPr/>
          <a:lstStyle/>
          <a:p>
            <a:fld id="{FBEE92F7-3EAC-994A-B84A-6CE455EAC6BF}" type="slidenum">
              <a:rPr lang="fr-FR" smtClean="0"/>
              <a:t>8</a:t>
            </a:fld>
            <a:endParaRPr lang="fr-FR"/>
          </a:p>
        </p:txBody>
      </p:sp>
    </p:spTree>
    <p:extLst>
      <p:ext uri="{BB962C8B-B14F-4D97-AF65-F5344CB8AC3E}">
        <p14:creationId xmlns:p14="http://schemas.microsoft.com/office/powerpoint/2010/main" val="6978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L’engagement de l’AFPA sur la VAE du titre professionnel</a:t>
            </a:r>
            <a:endParaRPr lang="fr-FR" sz="24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863524899"/>
              </p:ext>
            </p:extLst>
          </p:nvPr>
        </p:nvGraphicFramePr>
        <p:xfrm>
          <a:off x="368300" y="1600200"/>
          <a:ext cx="71913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FBEE92F7-3EAC-994A-B84A-6CE455EAC6BF}" type="slidenum">
              <a:rPr lang="fr-FR" smtClean="0"/>
              <a:t>9</a:t>
            </a:fld>
            <a:endParaRPr lang="fr-FR"/>
          </a:p>
        </p:txBody>
      </p:sp>
      <p:sp>
        <p:nvSpPr>
          <p:cNvPr id="7" name="ZoneTexte 6"/>
          <p:cNvSpPr txBox="1"/>
          <p:nvPr/>
        </p:nvSpPr>
        <p:spPr>
          <a:xfrm>
            <a:off x="368299" y="2033516"/>
            <a:ext cx="320741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Missions de service public auprès du ministère du travail</a:t>
            </a:r>
            <a:endParaRPr lang="fr-FR" dirty="0"/>
          </a:p>
        </p:txBody>
      </p:sp>
      <p:sp>
        <p:nvSpPr>
          <p:cNvPr id="8" name="ZoneTexte 7"/>
          <p:cNvSpPr txBox="1"/>
          <p:nvPr/>
        </p:nvSpPr>
        <p:spPr>
          <a:xfrm>
            <a:off x="4230806" y="2033516"/>
            <a:ext cx="286603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Mise en œuvre de la VAE du Titre professionnel</a:t>
            </a:r>
            <a:endParaRPr lang="fr-FR" dirty="0"/>
          </a:p>
        </p:txBody>
      </p:sp>
    </p:spTree>
    <p:extLst>
      <p:ext uri="{BB962C8B-B14F-4D97-AF65-F5344CB8AC3E}">
        <p14:creationId xmlns:p14="http://schemas.microsoft.com/office/powerpoint/2010/main" val="2673672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re presentation">
  <a:themeElements>
    <a:clrScheme name="">
      <a:dk1>
        <a:sysClr val="windowText" lastClr="000000"/>
      </a:dk1>
      <a:lt1>
        <a:sysClr val="window" lastClr="FFFFFF"/>
      </a:lt1>
      <a:dk2>
        <a:srgbClr val="1F497D"/>
      </a:dk2>
      <a:lt2>
        <a:srgbClr val="EEECE1"/>
      </a:lt2>
      <a:accent1>
        <a:srgbClr val="009EE0"/>
      </a:accent1>
      <a:accent2>
        <a:srgbClr val="E2007A"/>
      </a:accent2>
      <a:accent3>
        <a:srgbClr val="89BA17"/>
      </a:accent3>
      <a:accent4>
        <a:srgbClr val="FFED00"/>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itre de Chapit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hème Tex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ecran de fi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6798</TotalTime>
  <Words>2352</Words>
  <Application>Microsoft Office PowerPoint</Application>
  <PresentationFormat>Affichage à l'écran (4:3)</PresentationFormat>
  <Paragraphs>197</Paragraphs>
  <Slides>17</Slides>
  <Notes>17</Notes>
  <HiddenSlides>0</HiddenSlides>
  <MMClips>0</MMClips>
  <ScaleCrop>false</ScaleCrop>
  <HeadingPairs>
    <vt:vector size="4" baseType="variant">
      <vt:variant>
        <vt:lpstr>Thème</vt:lpstr>
      </vt:variant>
      <vt:variant>
        <vt:i4>4</vt:i4>
      </vt:variant>
      <vt:variant>
        <vt:lpstr>Titres des diapositives</vt:lpstr>
      </vt:variant>
      <vt:variant>
        <vt:i4>17</vt:i4>
      </vt:variant>
    </vt:vector>
  </HeadingPairs>
  <TitlesOfParts>
    <vt:vector size="21" baseType="lpstr">
      <vt:lpstr>1_titre presentation</vt:lpstr>
      <vt:lpstr>2_Titre de Chapitre</vt:lpstr>
      <vt:lpstr>3_Thème Texte</vt:lpstr>
      <vt:lpstr>4_ecran de fin</vt:lpstr>
      <vt:lpstr>La validation des acquis de l’expérience en France : situation de la VAE, principales évolutions législatives, évolution de la validation en entreprise  jeudi 12 mai 2017</vt:lpstr>
      <vt:lpstr>Présentation PowerPoint</vt:lpstr>
      <vt:lpstr>Qu’est-ce que la VAE en France ?</vt:lpstr>
      <vt:lpstr>Un parcours en 9 étapes</vt:lpstr>
      <vt:lpstr>Les chiffres de la VAE en France</vt:lpstr>
      <vt:lpstr>Les grandes évolutions législatives</vt:lpstr>
      <vt:lpstr>Présentation PowerPoint</vt:lpstr>
      <vt:lpstr>Présentation PowerPoint</vt:lpstr>
      <vt:lpstr>L’engagement de l’AFPA sur la VAE du titre professionnel</vt:lpstr>
      <vt:lpstr>Un projet de VAE collective en entreprise 2010-2015</vt:lpstr>
      <vt:lpstr>Un projet ambitieux : une démarche intégrée pour 7 000 VAE pour la qualification et l’emploi en 2016</vt:lpstr>
      <vt:lpstr>Un projet ambitieux : une démarche intégrée pour 7 000 VAE pour la qualification et l’emploi en 2016</vt:lpstr>
      <vt:lpstr>Evaluation de la politique publique de la VAE en France</vt:lpstr>
      <vt:lpstr>Enquête auprès de dirigeants d’entreprises</vt:lpstr>
      <vt:lpstr>Conclusions et recommandations de l’évaluation</vt:lpstr>
      <vt:lpstr>En conclusion</vt:lpstr>
      <vt:lpstr>Présentation PowerPoint</vt:lpstr>
    </vt:vector>
  </TitlesOfParts>
  <Company>beaurepaire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Naina Dujardin</dc:creator>
  <cp:lastModifiedBy>Tangy Anne</cp:lastModifiedBy>
  <cp:revision>381</cp:revision>
  <cp:lastPrinted>2017-03-30T15:10:00Z</cp:lastPrinted>
  <dcterms:created xsi:type="dcterms:W3CDTF">2014-03-04T14:15:41Z</dcterms:created>
  <dcterms:modified xsi:type="dcterms:W3CDTF">2017-05-12T07:18:48Z</dcterms:modified>
</cp:coreProperties>
</file>