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7" r:id="rId2"/>
    <p:sldId id="503" r:id="rId3"/>
    <p:sldId id="506" r:id="rId4"/>
    <p:sldId id="486" r:id="rId5"/>
    <p:sldId id="507" r:id="rId6"/>
    <p:sldId id="497" r:id="rId7"/>
    <p:sldId id="487" r:id="rId8"/>
    <p:sldId id="476" r:id="rId9"/>
    <p:sldId id="498" r:id="rId10"/>
    <p:sldId id="491" r:id="rId11"/>
    <p:sldId id="496" r:id="rId12"/>
    <p:sldId id="502" r:id="rId13"/>
    <p:sldId id="501" r:id="rId14"/>
    <p:sldId id="494" r:id="rId15"/>
    <p:sldId id="488" r:id="rId16"/>
    <p:sldId id="492" r:id="rId17"/>
    <p:sldId id="499" r:id="rId18"/>
    <p:sldId id="467" r:id="rId1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F7E1E3"/>
    <a:srgbClr val="FADEEC"/>
    <a:srgbClr val="FF9933"/>
    <a:srgbClr val="FFCC00"/>
    <a:srgbClr val="660033"/>
    <a:srgbClr val="B8003D"/>
    <a:srgbClr val="FF99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0" autoAdjust="0"/>
    <p:restoredTop sz="85714" autoAdjust="0"/>
  </p:normalViewPr>
  <p:slideViewPr>
    <p:cSldViewPr>
      <p:cViewPr varScale="1">
        <p:scale>
          <a:sx n="100" d="100"/>
          <a:sy n="100" d="100"/>
        </p:scale>
        <p:origin x="-208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36670-CFDC-4DCB-AF81-77C5012CF97E}" type="doc">
      <dgm:prSet loTypeId="urn:microsoft.com/office/officeart/2005/8/layout/process1" loCatId="process" qsTypeId="urn:microsoft.com/office/officeart/2005/8/quickstyle/3d1" qsCatId="3D" csTypeId="urn:microsoft.com/office/officeart/2005/8/colors/accent0_3" csCatId="mainScheme" phldr="1"/>
      <dgm:spPr/>
    </dgm:pt>
    <dgm:pt modelId="{82353294-4F55-449D-8FFC-7758002B5585}">
      <dgm:prSet phldrT="[Text]" custT="1"/>
      <dgm:spPr/>
      <dgm:t>
        <a:bodyPr/>
        <a:lstStyle/>
        <a:p>
          <a:r>
            <a:rPr lang="en-GB" sz="1600" dirty="0" smtClean="0"/>
            <a:t>Identification</a:t>
          </a:r>
          <a:endParaRPr lang="en-GB" sz="1600" dirty="0"/>
        </a:p>
      </dgm:t>
    </dgm:pt>
    <dgm:pt modelId="{F3199A4D-22D5-40A0-88A9-CF2A2C0DB2C4}" type="parTrans" cxnId="{87F11A1B-14F9-4730-93AD-1089C98C6C8D}">
      <dgm:prSet/>
      <dgm:spPr/>
      <dgm:t>
        <a:bodyPr/>
        <a:lstStyle/>
        <a:p>
          <a:endParaRPr lang="en-GB" sz="1600"/>
        </a:p>
      </dgm:t>
    </dgm:pt>
    <dgm:pt modelId="{82EF8728-D7E6-47D0-B166-4C4DDF7D91A9}" type="sibTrans" cxnId="{87F11A1B-14F9-4730-93AD-1089C98C6C8D}">
      <dgm:prSet custT="1"/>
      <dgm:spPr/>
      <dgm:t>
        <a:bodyPr/>
        <a:lstStyle/>
        <a:p>
          <a:endParaRPr lang="en-GB" sz="1600"/>
        </a:p>
      </dgm:t>
    </dgm:pt>
    <dgm:pt modelId="{BBBE9884-FADF-4FF5-84AF-C1F76CFEE455}">
      <dgm:prSet phldrT="[Text]" custT="1"/>
      <dgm:spPr/>
      <dgm:t>
        <a:bodyPr/>
        <a:lstStyle/>
        <a:p>
          <a:r>
            <a:rPr lang="en-GB" sz="1600" dirty="0" smtClean="0"/>
            <a:t>Documentation</a:t>
          </a:r>
          <a:endParaRPr lang="en-GB" sz="1600" dirty="0"/>
        </a:p>
      </dgm:t>
    </dgm:pt>
    <dgm:pt modelId="{D60D70B7-D7EE-4149-B833-D3157C7D144A}" type="parTrans" cxnId="{E9E833E5-40BA-4184-A0DF-0AA5643DF95C}">
      <dgm:prSet/>
      <dgm:spPr/>
      <dgm:t>
        <a:bodyPr/>
        <a:lstStyle/>
        <a:p>
          <a:endParaRPr lang="en-GB" sz="1600"/>
        </a:p>
      </dgm:t>
    </dgm:pt>
    <dgm:pt modelId="{B819B9AE-5B96-4CB5-9156-77F690C454C7}" type="sibTrans" cxnId="{E9E833E5-40BA-4184-A0DF-0AA5643DF95C}">
      <dgm:prSet custT="1"/>
      <dgm:spPr/>
      <dgm:t>
        <a:bodyPr/>
        <a:lstStyle/>
        <a:p>
          <a:endParaRPr lang="en-GB" sz="1600"/>
        </a:p>
      </dgm:t>
    </dgm:pt>
    <dgm:pt modelId="{8B04F376-C79C-4603-AF01-EF684F072A02}">
      <dgm:prSet phldrT="[Text]" custT="1"/>
      <dgm:spPr/>
      <dgm:t>
        <a:bodyPr/>
        <a:lstStyle/>
        <a:p>
          <a:r>
            <a:rPr lang="en-GB" sz="1600" dirty="0" smtClean="0"/>
            <a:t>Assessment</a:t>
          </a:r>
          <a:endParaRPr lang="en-GB" sz="1600" dirty="0"/>
        </a:p>
      </dgm:t>
    </dgm:pt>
    <dgm:pt modelId="{49D8B44F-E266-4D3C-890B-CE8ABA59F9C2}" type="parTrans" cxnId="{7B79E953-47D7-4F83-B24C-83C8B588AD54}">
      <dgm:prSet/>
      <dgm:spPr/>
      <dgm:t>
        <a:bodyPr/>
        <a:lstStyle/>
        <a:p>
          <a:endParaRPr lang="en-GB" sz="1600"/>
        </a:p>
      </dgm:t>
    </dgm:pt>
    <dgm:pt modelId="{5C5FAAAB-5AA7-48A6-9666-BBA9E59DE6F3}" type="sibTrans" cxnId="{7B79E953-47D7-4F83-B24C-83C8B588AD54}">
      <dgm:prSet custT="1"/>
      <dgm:spPr/>
      <dgm:t>
        <a:bodyPr/>
        <a:lstStyle/>
        <a:p>
          <a:endParaRPr lang="en-GB" sz="1600"/>
        </a:p>
      </dgm:t>
    </dgm:pt>
    <dgm:pt modelId="{725AF610-DE6B-4842-8F33-2EB95064BC66}">
      <dgm:prSet phldrT="[Text]" custT="1"/>
      <dgm:spPr/>
      <dgm:t>
        <a:bodyPr/>
        <a:lstStyle/>
        <a:p>
          <a:r>
            <a:rPr lang="en-GB" sz="1600" dirty="0" smtClean="0"/>
            <a:t>Certification</a:t>
          </a:r>
          <a:endParaRPr lang="en-GB" sz="1600" dirty="0"/>
        </a:p>
      </dgm:t>
    </dgm:pt>
    <dgm:pt modelId="{77CC72C4-6364-4F60-9D37-0D7150546B76}" type="parTrans" cxnId="{DBA401CE-943B-4EB1-ACFC-009608EC691B}">
      <dgm:prSet/>
      <dgm:spPr/>
      <dgm:t>
        <a:bodyPr/>
        <a:lstStyle/>
        <a:p>
          <a:endParaRPr lang="en-GB" sz="1600"/>
        </a:p>
      </dgm:t>
    </dgm:pt>
    <dgm:pt modelId="{2B37529E-3976-42BD-A1BB-B85BBB702959}" type="sibTrans" cxnId="{DBA401CE-943B-4EB1-ACFC-009608EC691B}">
      <dgm:prSet/>
      <dgm:spPr/>
      <dgm:t>
        <a:bodyPr/>
        <a:lstStyle/>
        <a:p>
          <a:endParaRPr lang="en-GB" sz="1600"/>
        </a:p>
      </dgm:t>
    </dgm:pt>
    <dgm:pt modelId="{FDD9ED97-50B2-4658-9A69-7624A317EC92}" type="pres">
      <dgm:prSet presAssocID="{9B136670-CFDC-4DCB-AF81-77C5012CF97E}" presName="Name0" presStyleCnt="0">
        <dgm:presLayoutVars>
          <dgm:dir/>
          <dgm:resizeHandles val="exact"/>
        </dgm:presLayoutVars>
      </dgm:prSet>
      <dgm:spPr/>
    </dgm:pt>
    <dgm:pt modelId="{B11489C4-DBA8-4D58-B02C-2E152588B563}" type="pres">
      <dgm:prSet presAssocID="{82353294-4F55-449D-8FFC-7758002B55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248A94-536E-4AA3-AE56-0B34345AF648}" type="pres">
      <dgm:prSet presAssocID="{82EF8728-D7E6-47D0-B166-4C4DDF7D91A9}" presName="sibTrans" presStyleLbl="sibTrans2D1" presStyleIdx="0" presStyleCnt="3"/>
      <dgm:spPr/>
      <dgm:t>
        <a:bodyPr/>
        <a:lstStyle/>
        <a:p>
          <a:endParaRPr lang="en-GB"/>
        </a:p>
      </dgm:t>
    </dgm:pt>
    <dgm:pt modelId="{E5647B3E-0256-4EF7-B3E6-A45EDA3CF190}" type="pres">
      <dgm:prSet presAssocID="{82EF8728-D7E6-47D0-B166-4C4DDF7D91A9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516CAA7D-6535-4904-8C38-313C0EF1AA8B}" type="pres">
      <dgm:prSet presAssocID="{BBBE9884-FADF-4FF5-84AF-C1F76CFEE455}" presName="node" presStyleLbl="node1" presStyleIdx="1" presStyleCnt="4" custScaleX="113755" custScaleY="1064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1C95C6-5CAE-4DD8-8D0C-224C092FF417}" type="pres">
      <dgm:prSet presAssocID="{B819B9AE-5B96-4CB5-9156-77F690C454C7}" presName="sibTrans" presStyleLbl="sibTrans2D1" presStyleIdx="1" presStyleCnt="3"/>
      <dgm:spPr/>
      <dgm:t>
        <a:bodyPr/>
        <a:lstStyle/>
        <a:p>
          <a:endParaRPr lang="en-GB"/>
        </a:p>
      </dgm:t>
    </dgm:pt>
    <dgm:pt modelId="{A89D2C7D-6D11-4762-91F5-184B930E54B6}" type="pres">
      <dgm:prSet presAssocID="{B819B9AE-5B96-4CB5-9156-77F690C454C7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CCEC31CF-C8C4-4EDF-9D2E-105B893576F9}" type="pres">
      <dgm:prSet presAssocID="{8B04F376-C79C-4603-AF01-EF684F072A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A98101-2A56-4CB3-8EC2-4727ECD0C482}" type="pres">
      <dgm:prSet presAssocID="{5C5FAAAB-5AA7-48A6-9666-BBA9E59DE6F3}" presName="sibTrans" presStyleLbl="sibTrans2D1" presStyleIdx="2" presStyleCnt="3"/>
      <dgm:spPr/>
      <dgm:t>
        <a:bodyPr/>
        <a:lstStyle/>
        <a:p>
          <a:endParaRPr lang="en-GB"/>
        </a:p>
      </dgm:t>
    </dgm:pt>
    <dgm:pt modelId="{F04F818C-1D3C-4CC8-A881-82DF4F41708D}" type="pres">
      <dgm:prSet presAssocID="{5C5FAAAB-5AA7-48A6-9666-BBA9E59DE6F3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FF74B506-0023-490C-BDD8-A03538DA353F}" type="pres">
      <dgm:prSet presAssocID="{725AF610-DE6B-4842-8F33-2EB95064BC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3F7C94-0586-456A-BE62-EB515906F180}" type="presOf" srcId="{5C5FAAAB-5AA7-48A6-9666-BBA9E59DE6F3}" destId="{F04F818C-1D3C-4CC8-A881-82DF4F41708D}" srcOrd="1" destOrd="0" presId="urn:microsoft.com/office/officeart/2005/8/layout/process1"/>
    <dgm:cxn modelId="{72E8B68B-50C6-4D6F-850F-74B5C3DF8A47}" type="presOf" srcId="{5C5FAAAB-5AA7-48A6-9666-BBA9E59DE6F3}" destId="{03A98101-2A56-4CB3-8EC2-4727ECD0C482}" srcOrd="0" destOrd="0" presId="urn:microsoft.com/office/officeart/2005/8/layout/process1"/>
    <dgm:cxn modelId="{E9E833E5-40BA-4184-A0DF-0AA5643DF95C}" srcId="{9B136670-CFDC-4DCB-AF81-77C5012CF97E}" destId="{BBBE9884-FADF-4FF5-84AF-C1F76CFEE455}" srcOrd="1" destOrd="0" parTransId="{D60D70B7-D7EE-4149-B833-D3157C7D144A}" sibTransId="{B819B9AE-5B96-4CB5-9156-77F690C454C7}"/>
    <dgm:cxn modelId="{DBA401CE-943B-4EB1-ACFC-009608EC691B}" srcId="{9B136670-CFDC-4DCB-AF81-77C5012CF97E}" destId="{725AF610-DE6B-4842-8F33-2EB95064BC66}" srcOrd="3" destOrd="0" parTransId="{77CC72C4-6364-4F60-9D37-0D7150546B76}" sibTransId="{2B37529E-3976-42BD-A1BB-B85BBB702959}"/>
    <dgm:cxn modelId="{5F755BE5-AD08-4826-9F50-7BBAE0D01954}" type="presOf" srcId="{82353294-4F55-449D-8FFC-7758002B5585}" destId="{B11489C4-DBA8-4D58-B02C-2E152588B563}" srcOrd="0" destOrd="0" presId="urn:microsoft.com/office/officeart/2005/8/layout/process1"/>
    <dgm:cxn modelId="{148C9F97-41CE-4CAC-B7AD-D282E65BEE60}" type="presOf" srcId="{B819B9AE-5B96-4CB5-9156-77F690C454C7}" destId="{281C95C6-5CAE-4DD8-8D0C-224C092FF417}" srcOrd="0" destOrd="0" presId="urn:microsoft.com/office/officeart/2005/8/layout/process1"/>
    <dgm:cxn modelId="{30FA3AA5-3736-4455-A3E6-B1FB0E571567}" type="presOf" srcId="{82EF8728-D7E6-47D0-B166-4C4DDF7D91A9}" destId="{82248A94-536E-4AA3-AE56-0B34345AF648}" srcOrd="0" destOrd="0" presId="urn:microsoft.com/office/officeart/2005/8/layout/process1"/>
    <dgm:cxn modelId="{7B79E953-47D7-4F83-B24C-83C8B588AD54}" srcId="{9B136670-CFDC-4DCB-AF81-77C5012CF97E}" destId="{8B04F376-C79C-4603-AF01-EF684F072A02}" srcOrd="2" destOrd="0" parTransId="{49D8B44F-E266-4D3C-890B-CE8ABA59F9C2}" sibTransId="{5C5FAAAB-5AA7-48A6-9666-BBA9E59DE6F3}"/>
    <dgm:cxn modelId="{F15DC351-F930-4E62-82DE-89CF351399D1}" type="presOf" srcId="{B819B9AE-5B96-4CB5-9156-77F690C454C7}" destId="{A89D2C7D-6D11-4762-91F5-184B930E54B6}" srcOrd="1" destOrd="0" presId="urn:microsoft.com/office/officeart/2005/8/layout/process1"/>
    <dgm:cxn modelId="{87F11A1B-14F9-4730-93AD-1089C98C6C8D}" srcId="{9B136670-CFDC-4DCB-AF81-77C5012CF97E}" destId="{82353294-4F55-449D-8FFC-7758002B5585}" srcOrd="0" destOrd="0" parTransId="{F3199A4D-22D5-40A0-88A9-CF2A2C0DB2C4}" sibTransId="{82EF8728-D7E6-47D0-B166-4C4DDF7D91A9}"/>
    <dgm:cxn modelId="{F70A0E3D-5267-4335-BAD0-6A53BE628EB4}" type="presOf" srcId="{82EF8728-D7E6-47D0-B166-4C4DDF7D91A9}" destId="{E5647B3E-0256-4EF7-B3E6-A45EDA3CF190}" srcOrd="1" destOrd="0" presId="urn:microsoft.com/office/officeart/2005/8/layout/process1"/>
    <dgm:cxn modelId="{8A60971D-886B-4BD4-A787-7C258544F598}" type="presOf" srcId="{8B04F376-C79C-4603-AF01-EF684F072A02}" destId="{CCEC31CF-C8C4-4EDF-9D2E-105B893576F9}" srcOrd="0" destOrd="0" presId="urn:microsoft.com/office/officeart/2005/8/layout/process1"/>
    <dgm:cxn modelId="{E9D80614-4502-483F-8D1E-27661C723013}" type="presOf" srcId="{9B136670-CFDC-4DCB-AF81-77C5012CF97E}" destId="{FDD9ED97-50B2-4658-9A69-7624A317EC92}" srcOrd="0" destOrd="0" presId="urn:microsoft.com/office/officeart/2005/8/layout/process1"/>
    <dgm:cxn modelId="{73ABD7E9-0C66-4B7A-9C78-E2D4CE51D45C}" type="presOf" srcId="{725AF610-DE6B-4842-8F33-2EB95064BC66}" destId="{FF74B506-0023-490C-BDD8-A03538DA353F}" srcOrd="0" destOrd="0" presId="urn:microsoft.com/office/officeart/2005/8/layout/process1"/>
    <dgm:cxn modelId="{3DB21C02-5B97-4E41-869D-CE5514405483}" type="presOf" srcId="{BBBE9884-FADF-4FF5-84AF-C1F76CFEE455}" destId="{516CAA7D-6535-4904-8C38-313C0EF1AA8B}" srcOrd="0" destOrd="0" presId="urn:microsoft.com/office/officeart/2005/8/layout/process1"/>
    <dgm:cxn modelId="{95E0FD79-81DF-49CC-9947-4BB72EC7D4CF}" type="presParOf" srcId="{FDD9ED97-50B2-4658-9A69-7624A317EC92}" destId="{B11489C4-DBA8-4D58-B02C-2E152588B563}" srcOrd="0" destOrd="0" presId="urn:microsoft.com/office/officeart/2005/8/layout/process1"/>
    <dgm:cxn modelId="{783B9D31-A9F3-4A70-8C40-60D6994066A1}" type="presParOf" srcId="{FDD9ED97-50B2-4658-9A69-7624A317EC92}" destId="{82248A94-536E-4AA3-AE56-0B34345AF648}" srcOrd="1" destOrd="0" presId="urn:microsoft.com/office/officeart/2005/8/layout/process1"/>
    <dgm:cxn modelId="{078A0743-2B92-4F1E-AA4B-ACC8FBFCC93E}" type="presParOf" srcId="{82248A94-536E-4AA3-AE56-0B34345AF648}" destId="{E5647B3E-0256-4EF7-B3E6-A45EDA3CF190}" srcOrd="0" destOrd="0" presId="urn:microsoft.com/office/officeart/2005/8/layout/process1"/>
    <dgm:cxn modelId="{A70BF154-8168-4CD5-83BB-A767D027DEDC}" type="presParOf" srcId="{FDD9ED97-50B2-4658-9A69-7624A317EC92}" destId="{516CAA7D-6535-4904-8C38-313C0EF1AA8B}" srcOrd="2" destOrd="0" presId="urn:microsoft.com/office/officeart/2005/8/layout/process1"/>
    <dgm:cxn modelId="{660A7880-919A-4278-9172-3D1160CC2656}" type="presParOf" srcId="{FDD9ED97-50B2-4658-9A69-7624A317EC92}" destId="{281C95C6-5CAE-4DD8-8D0C-224C092FF417}" srcOrd="3" destOrd="0" presId="urn:microsoft.com/office/officeart/2005/8/layout/process1"/>
    <dgm:cxn modelId="{D51E2C33-BDA7-4F57-88D4-FF35C550D720}" type="presParOf" srcId="{281C95C6-5CAE-4DD8-8D0C-224C092FF417}" destId="{A89D2C7D-6D11-4762-91F5-184B930E54B6}" srcOrd="0" destOrd="0" presId="urn:microsoft.com/office/officeart/2005/8/layout/process1"/>
    <dgm:cxn modelId="{05DF2D28-9BF6-4530-8577-729170D5BD92}" type="presParOf" srcId="{FDD9ED97-50B2-4658-9A69-7624A317EC92}" destId="{CCEC31CF-C8C4-4EDF-9D2E-105B893576F9}" srcOrd="4" destOrd="0" presId="urn:microsoft.com/office/officeart/2005/8/layout/process1"/>
    <dgm:cxn modelId="{E377AF59-A611-4FF0-94C0-B5098F789606}" type="presParOf" srcId="{FDD9ED97-50B2-4658-9A69-7624A317EC92}" destId="{03A98101-2A56-4CB3-8EC2-4727ECD0C482}" srcOrd="5" destOrd="0" presId="urn:microsoft.com/office/officeart/2005/8/layout/process1"/>
    <dgm:cxn modelId="{44AEBD94-F0C3-444D-A2B0-4359A529BC45}" type="presParOf" srcId="{03A98101-2A56-4CB3-8EC2-4727ECD0C482}" destId="{F04F818C-1D3C-4CC8-A881-82DF4F41708D}" srcOrd="0" destOrd="0" presId="urn:microsoft.com/office/officeart/2005/8/layout/process1"/>
    <dgm:cxn modelId="{65C0527E-5CE2-44A6-9B8B-7C96140640CA}" type="presParOf" srcId="{FDD9ED97-50B2-4658-9A69-7624A317EC92}" destId="{FF74B506-0023-490C-BDD8-A03538DA353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489C4-DBA8-4D58-B02C-2E152588B563}">
      <dsp:nvSpPr>
        <dsp:cNvPr id="0" name=""/>
        <dsp:cNvSpPr/>
      </dsp:nvSpPr>
      <dsp:spPr>
        <a:xfrm>
          <a:off x="2135" y="1204224"/>
          <a:ext cx="1560716" cy="936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Identification</a:t>
          </a:r>
          <a:endParaRPr lang="en-GB" sz="1600" kern="1200" dirty="0"/>
        </a:p>
      </dsp:txBody>
      <dsp:txXfrm>
        <a:off x="29562" y="1231651"/>
        <a:ext cx="1505862" cy="881575"/>
      </dsp:txXfrm>
    </dsp:sp>
    <dsp:sp modelId="{82248A94-536E-4AA3-AE56-0B34345AF648}">
      <dsp:nvSpPr>
        <dsp:cNvPr id="0" name=""/>
        <dsp:cNvSpPr/>
      </dsp:nvSpPr>
      <dsp:spPr>
        <a:xfrm>
          <a:off x="1718923" y="1478910"/>
          <a:ext cx="330871" cy="387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1718923" y="1556321"/>
        <a:ext cx="231610" cy="232235"/>
      </dsp:txXfrm>
    </dsp:sp>
    <dsp:sp modelId="{516CAA7D-6535-4904-8C38-313C0EF1AA8B}">
      <dsp:nvSpPr>
        <dsp:cNvPr id="0" name=""/>
        <dsp:cNvSpPr/>
      </dsp:nvSpPr>
      <dsp:spPr>
        <a:xfrm>
          <a:off x="2187138" y="1174174"/>
          <a:ext cx="1775392" cy="996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Documentation</a:t>
          </a:r>
          <a:endParaRPr lang="en-GB" sz="1600" kern="1200" dirty="0"/>
        </a:p>
      </dsp:txBody>
      <dsp:txXfrm>
        <a:off x="2216325" y="1203361"/>
        <a:ext cx="1717018" cy="938155"/>
      </dsp:txXfrm>
    </dsp:sp>
    <dsp:sp modelId="{281C95C6-5CAE-4DD8-8D0C-224C092FF417}">
      <dsp:nvSpPr>
        <dsp:cNvPr id="0" name=""/>
        <dsp:cNvSpPr/>
      </dsp:nvSpPr>
      <dsp:spPr>
        <a:xfrm>
          <a:off x="4118602" y="1478910"/>
          <a:ext cx="330871" cy="387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118602" y="1556321"/>
        <a:ext cx="231610" cy="232235"/>
      </dsp:txXfrm>
    </dsp:sp>
    <dsp:sp modelId="{CCEC31CF-C8C4-4EDF-9D2E-105B893576F9}">
      <dsp:nvSpPr>
        <dsp:cNvPr id="0" name=""/>
        <dsp:cNvSpPr/>
      </dsp:nvSpPr>
      <dsp:spPr>
        <a:xfrm>
          <a:off x="4586817" y="1204224"/>
          <a:ext cx="1560716" cy="936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Assessment</a:t>
          </a:r>
          <a:endParaRPr lang="en-GB" sz="1600" kern="1200" dirty="0"/>
        </a:p>
      </dsp:txBody>
      <dsp:txXfrm>
        <a:off x="4614244" y="1231651"/>
        <a:ext cx="1505862" cy="881575"/>
      </dsp:txXfrm>
    </dsp:sp>
    <dsp:sp modelId="{03A98101-2A56-4CB3-8EC2-4727ECD0C482}">
      <dsp:nvSpPr>
        <dsp:cNvPr id="0" name=""/>
        <dsp:cNvSpPr/>
      </dsp:nvSpPr>
      <dsp:spPr>
        <a:xfrm>
          <a:off x="6303605" y="1478910"/>
          <a:ext cx="330871" cy="387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6303605" y="1556321"/>
        <a:ext cx="231610" cy="232235"/>
      </dsp:txXfrm>
    </dsp:sp>
    <dsp:sp modelId="{FF74B506-0023-490C-BDD8-A03538DA353F}">
      <dsp:nvSpPr>
        <dsp:cNvPr id="0" name=""/>
        <dsp:cNvSpPr/>
      </dsp:nvSpPr>
      <dsp:spPr>
        <a:xfrm>
          <a:off x="6771820" y="1204224"/>
          <a:ext cx="1560716" cy="936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Certification</a:t>
          </a:r>
          <a:endParaRPr lang="en-GB" sz="1600" kern="1200" dirty="0"/>
        </a:p>
      </dsp:txBody>
      <dsp:txXfrm>
        <a:off x="6799247" y="1231651"/>
        <a:ext cx="1505862" cy="88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fld id="{7A70BAE7-B45E-463A-81F2-65D1C46B89A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694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4877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fld id="{77390036-F9B0-405B-895A-290D123DE2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9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12" charset="0"/>
        <a:ea typeface="ヒラギノ角ゴ Pro W3" pitchFamily="11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12" charset="0"/>
        <a:ea typeface="ヒラギノ角ゴ Pro W3" pitchFamily="11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12" charset="0"/>
        <a:ea typeface="ヒラギノ角ゴ Pro W3" pitchFamily="11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12" charset="0"/>
        <a:ea typeface="ヒラギノ角ゴ Pro W3" pitchFamily="11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12" charset="0"/>
        <a:ea typeface="ヒラギノ角ゴ Pro W3" pitchFamily="11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90036-F9B0-405B-895A-290D123DE2D2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17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52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28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49901"/>
            <a:ext cx="1143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148322"/>
            <a:ext cx="2448272" cy="7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137A-7C9A-42D9-B49C-0510BC5FC9F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41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27000"/>
            <a:ext cx="93599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0" r:id="rId3"/>
    <p:sldLayoutId id="2147483783" r:id="rId4"/>
    <p:sldLayoutId id="2147483784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07504" y="2636912"/>
            <a:ext cx="8928992" cy="15841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>
              <a:defRPr/>
            </a:pPr>
            <a:endParaRPr lang="fr-BE" sz="4400" b="1" u="sng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algn="ctr">
              <a:defRPr/>
            </a:pPr>
            <a:r>
              <a:rPr lang="fr-BE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L’évaluation des compétences par dossier</a:t>
            </a:r>
            <a:endParaRPr lang="fr-BE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 bwMode="auto">
          <a:xfrm>
            <a:off x="4139952" y="4869160"/>
            <a:ext cx="4896544" cy="1008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/>
            <a:r>
              <a:rPr lang="fr-BE" sz="1800" b="1" dirty="0" smtClean="0">
                <a:latin typeface="Arial Narrow" panose="020B0606020202030204" pitchFamily="34" charset="0"/>
              </a:rPr>
              <a:t>Capucine </a:t>
            </a:r>
            <a:r>
              <a:rPr lang="fr-BE" sz="1800" b="1" dirty="0" err="1">
                <a:latin typeface="Arial Narrow" panose="020B0606020202030204" pitchFamily="34" charset="0"/>
              </a:rPr>
              <a:t>Anbergen</a:t>
            </a:r>
            <a:r>
              <a:rPr lang="fr-BE" sz="1800" b="1" dirty="0">
                <a:latin typeface="Arial Narrow" panose="020B0606020202030204" pitchFamily="34" charset="0"/>
              </a:rPr>
              <a:t> &amp; Danielle Coos</a:t>
            </a:r>
          </a:p>
          <a:p>
            <a:pPr algn="ctr"/>
            <a:r>
              <a:rPr lang="fr-BE" sz="1800" dirty="0">
                <a:latin typeface="Arial Narrow" panose="020B0606020202030204" pitchFamily="34" charset="0"/>
              </a:rPr>
              <a:t>Expertes méthodologiques</a:t>
            </a:r>
            <a:br>
              <a:rPr lang="fr-BE" sz="1800" dirty="0">
                <a:latin typeface="Arial Narrow" panose="020B0606020202030204" pitchFamily="34" charset="0"/>
              </a:rPr>
            </a:br>
            <a:r>
              <a:rPr lang="fr-BE" sz="1800" dirty="0">
                <a:latin typeface="Arial Narrow" panose="020B0606020202030204" pitchFamily="34" charset="0"/>
              </a:rPr>
              <a:t>c.anbergen@cvdc.be   -   </a:t>
            </a:r>
            <a:r>
              <a:rPr lang="fr-BE" sz="1800" dirty="0" smtClean="0">
                <a:latin typeface="Arial Narrow" panose="020B0606020202030204" pitchFamily="34" charset="0"/>
              </a:rPr>
              <a:t>d.coos@cvdc.be</a:t>
            </a:r>
            <a:endParaRPr lang="fr-BE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04864"/>
            <a:ext cx="8928992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dossier comprend deux parties</a:t>
            </a:r>
          </a:p>
          <a:p>
            <a:pPr algn="ctr" eaLnBrk="0" hangingPunct="0">
              <a:spcBef>
                <a:spcPts val="0"/>
              </a:spcBef>
            </a:pPr>
            <a:endParaRPr lang="fr-BE" sz="2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 I : collecte d’informations et de </a:t>
            </a:r>
            <a:r>
              <a:rPr lang="fr-BE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1. Données personnelles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2. Parcours professionnel (formelles/informelles)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3. Parcours de formation (formelles/informelles)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4. Des traces du développement des compétences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fr-BE" sz="2000" kern="0" dirty="0" smtClean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 </a:t>
            </a:r>
            <a:r>
              <a:rPr lang="fr-BE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: constitution de la preuve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000" dirty="0" smtClean="0">
                <a:cs typeface="Arial" panose="020B0604020202020204" pitchFamily="34" charset="0"/>
              </a:rPr>
              <a:t>5</a:t>
            </a:r>
            <a:r>
              <a:rPr lang="fr-BE" sz="2000" dirty="0">
                <a:cs typeface="Arial" panose="020B0604020202020204" pitchFamily="34" charset="0"/>
              </a:rPr>
              <a:t>. Des </a:t>
            </a:r>
            <a:r>
              <a:rPr lang="fr-BE" sz="2000" kern="0" dirty="0">
                <a:solidFill>
                  <a:sysClr val="windowText" lastClr="000000"/>
                </a:solidFill>
              </a:rPr>
              <a:t>commentaires</a:t>
            </a:r>
            <a:r>
              <a:rPr lang="fr-BE" sz="2000" dirty="0">
                <a:cs typeface="Arial" panose="020B0604020202020204" pitchFamily="34" charset="0"/>
              </a:rPr>
              <a:t> qui font le lien entre les traces et les compétences </a:t>
            </a:r>
            <a:r>
              <a:rPr lang="fr-BE" sz="2000" dirty="0" smtClean="0">
                <a:cs typeface="Arial" panose="020B0604020202020204" pitchFamily="34" charset="0"/>
              </a:rPr>
              <a:t>visées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Les commentaires sont des réponses à « Qu’avez vous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fait?</a:t>
            </a:r>
            <a:r>
              <a:rPr lang="fr-BE" sz="2000" kern="0" dirty="0">
                <a:solidFill>
                  <a:sysClr val="windowText" lastClr="000000"/>
                </a:solidFill>
              </a:rPr>
              <a:t> », « Comment l’avez-vous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fait?</a:t>
            </a:r>
            <a:r>
              <a:rPr lang="fr-BE" sz="2000" kern="0" dirty="0">
                <a:solidFill>
                  <a:sysClr val="windowText" lastClr="000000"/>
                </a:solidFill>
              </a:rPr>
              <a:t> », « Pourquoi l’avez-vous fait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ainsi?</a:t>
            </a:r>
            <a:r>
              <a:rPr lang="fr-BE" sz="2000" kern="0" dirty="0">
                <a:solidFill>
                  <a:sysClr val="windowText" lastClr="000000"/>
                </a:solidFill>
              </a:rPr>
              <a:t> », « Dans quelles circonstances l’avez-vous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fait?</a:t>
            </a:r>
            <a:r>
              <a:rPr lang="fr-BE" sz="2000" kern="0" dirty="0">
                <a:solidFill>
                  <a:sysClr val="windowText" lastClr="000000"/>
                </a:solidFill>
              </a:rPr>
              <a:t> 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»</a:t>
            </a:r>
            <a:endParaRPr lang="fr-BE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04864"/>
            <a:ext cx="8928992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Qu’est-ce qu’une trace?</a:t>
            </a:r>
          </a:p>
          <a:p>
            <a:pPr algn="ctr" eaLnBrk="0" hangingPunct="0">
              <a:spcBef>
                <a:spcPts val="0"/>
              </a:spcBef>
            </a:pPr>
            <a:endParaRPr lang="fr-BE" sz="2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BE" sz="2000" b="1" kern="0" dirty="0">
                <a:solidFill>
                  <a:srgbClr val="990033"/>
                </a:solidFill>
              </a:rPr>
              <a:t>Différents types </a:t>
            </a:r>
            <a:r>
              <a:rPr lang="fr-BE" sz="2000" kern="0" dirty="0">
                <a:solidFill>
                  <a:sysClr val="windowText" lastClr="000000"/>
                </a:solidFill>
              </a:rPr>
              <a:t>de traces :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fr-BE" sz="2000" dirty="0" smtClean="0">
                <a:cs typeface="Arial" panose="020B0604020202020204" pitchFamily="34" charset="0"/>
              </a:rPr>
              <a:t>Traces </a:t>
            </a:r>
            <a:r>
              <a:rPr lang="fr-BE" sz="2000" dirty="0">
                <a:cs typeface="Arial" panose="020B0604020202020204" pitchFamily="34" charset="0"/>
              </a:rPr>
              <a:t>de </a:t>
            </a:r>
            <a:r>
              <a:rPr lang="fr-BE" sz="2000" b="1" dirty="0">
                <a:solidFill>
                  <a:srgbClr val="990033"/>
                </a:solidFill>
                <a:cs typeface="Arial" panose="020B0604020202020204" pitchFamily="34" charset="0"/>
              </a:rPr>
              <a:t>productions</a:t>
            </a:r>
            <a:r>
              <a:rPr lang="fr-BE" sz="2000" dirty="0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fr-BE" sz="2000" dirty="0">
                <a:cs typeface="Arial" panose="020B0604020202020204" pitchFamily="34" charset="0"/>
              </a:rPr>
              <a:t>(mail, planning, photos, vidéos, etc.)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fr-BE" sz="2000" dirty="0">
                <a:cs typeface="Arial" panose="020B0604020202020204" pitchFamily="34" charset="0"/>
              </a:rPr>
              <a:t>Traces de </a:t>
            </a:r>
            <a:r>
              <a:rPr lang="fr-BE" sz="2000" dirty="0">
                <a:solidFill>
                  <a:srgbClr val="990033"/>
                </a:solidFill>
                <a:cs typeface="Arial" panose="020B0604020202020204" pitchFamily="34" charset="0"/>
              </a:rPr>
              <a:t>r</a:t>
            </a:r>
            <a:r>
              <a:rPr lang="fr-BE" sz="2000" b="1" dirty="0">
                <a:solidFill>
                  <a:srgbClr val="990033"/>
                </a:solidFill>
                <a:cs typeface="Arial" panose="020B0604020202020204" pitchFamily="34" charset="0"/>
              </a:rPr>
              <a:t>econnaissance</a:t>
            </a:r>
            <a:r>
              <a:rPr lang="fr-BE" sz="2000" dirty="0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fr-BE" sz="2000" dirty="0">
                <a:cs typeface="Arial" panose="020B0604020202020204" pitchFamily="34" charset="0"/>
              </a:rPr>
              <a:t>(lettre de recommandation, mail d’un client, mail du chef d’entreprise, prix, etc.)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fr-BE" sz="2000" dirty="0">
                <a:cs typeface="Arial" panose="020B0604020202020204" pitchFamily="34" charset="0"/>
              </a:rPr>
              <a:t>Traces de </a:t>
            </a:r>
            <a:r>
              <a:rPr lang="fr-BE" sz="2000" b="1" dirty="0">
                <a:solidFill>
                  <a:srgbClr val="990033"/>
                </a:solidFill>
                <a:cs typeface="Arial" panose="020B0604020202020204" pitchFamily="34" charset="0"/>
              </a:rPr>
              <a:t>parcours</a:t>
            </a:r>
            <a:r>
              <a:rPr lang="fr-BE" sz="2000" b="1" dirty="0">
                <a:cs typeface="Arial" panose="020B0604020202020204" pitchFamily="34" charset="0"/>
              </a:rPr>
              <a:t> </a:t>
            </a:r>
            <a:r>
              <a:rPr lang="fr-BE" sz="2000" dirty="0">
                <a:cs typeface="Arial" panose="020B0604020202020204" pitchFamily="34" charset="0"/>
              </a:rPr>
              <a:t>(CV, attestations de formations, contrats de travail, diplômes)</a:t>
            </a:r>
          </a:p>
          <a:p>
            <a:pPr marL="800100" lvl="2" indent="0">
              <a:buNone/>
            </a:pPr>
            <a:endParaRPr lang="fr-BE" sz="2000" i="1" dirty="0" smtClean="0"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BE" sz="2000" dirty="0">
                <a:cs typeface="Arial" panose="020B0604020202020204" pitchFamily="34" charset="0"/>
              </a:rPr>
              <a:t>Ce sont </a:t>
            </a:r>
            <a:r>
              <a:rPr lang="fr-BE" sz="2000" b="1" dirty="0">
                <a:solidFill>
                  <a:srgbClr val="990033"/>
                </a:solidFill>
                <a:cs typeface="Arial" panose="020B0604020202020204" pitchFamily="34" charset="0"/>
              </a:rPr>
              <a:t>les traces de productions les plus importantes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2000" kern="0" dirty="0" smtClean="0">
                <a:solidFill>
                  <a:sysClr val="windowText" lastClr="000000"/>
                </a:solidFill>
              </a:rPr>
              <a:t>Certaines </a:t>
            </a:r>
            <a:r>
              <a:rPr lang="fr-BE" sz="2000" kern="0" dirty="0">
                <a:solidFill>
                  <a:sysClr val="windowText" lastClr="000000"/>
                </a:solidFill>
              </a:rPr>
              <a:t>traces peuvent être issues </a:t>
            </a:r>
            <a:r>
              <a:rPr lang="fr-BE" sz="2000" b="1" kern="0" dirty="0">
                <a:solidFill>
                  <a:srgbClr val="990033"/>
                </a:solidFill>
              </a:rPr>
              <a:t>d’autres contextes que professionnels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A défaut</a:t>
            </a:r>
            <a:r>
              <a:rPr lang="fr-BE" sz="2000" kern="0" dirty="0"/>
              <a:t>,</a:t>
            </a:r>
            <a:r>
              <a:rPr lang="fr-BE" sz="2000" kern="0" dirty="0">
                <a:solidFill>
                  <a:srgbClr val="990033"/>
                </a:solidFill>
              </a:rPr>
              <a:t> </a:t>
            </a:r>
            <a:r>
              <a:rPr lang="fr-BE" sz="2000" b="1" kern="0" dirty="0">
                <a:solidFill>
                  <a:srgbClr val="990033"/>
                </a:solidFill>
              </a:rPr>
              <a:t>certaines traces peuvent être reconstituées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A défaut, </a:t>
            </a:r>
            <a:r>
              <a:rPr lang="fr-BE" sz="2000" b="1" kern="0" dirty="0">
                <a:solidFill>
                  <a:srgbClr val="990033"/>
                </a:solidFill>
              </a:rPr>
              <a:t>l’évocation des faits peut être vérifiée à </a:t>
            </a:r>
            <a:r>
              <a:rPr lang="fr-BE" sz="2000" b="1" kern="0" dirty="0" smtClean="0">
                <a:solidFill>
                  <a:srgbClr val="990033"/>
                </a:solidFill>
              </a:rPr>
              <a:t>l’oral</a:t>
            </a:r>
            <a:endParaRPr lang="fr-BE" sz="2000" b="1" kern="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ZoneTexte 7"/>
          <p:cNvSpPr txBox="1">
            <a:spLocks noChangeArrowheads="1"/>
          </p:cNvSpPr>
          <p:nvPr/>
        </p:nvSpPr>
        <p:spPr bwMode="auto">
          <a:xfrm>
            <a:off x="4859338" y="6280150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BE" sz="1400" b="1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6578" y="1745178"/>
            <a:ext cx="7958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800" b="1" dirty="0">
              <a:solidFill>
                <a:srgbClr val="990033"/>
              </a:solidFill>
              <a:cs typeface="ヒラギノ角ゴ Pro W3"/>
            </a:endParaRPr>
          </a:p>
          <a:p>
            <a:endParaRPr lang="fr-BE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97" y="1585311"/>
            <a:ext cx="7045171" cy="527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16216" y="5342194"/>
            <a:ext cx="10801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78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ZoneTexte 7"/>
          <p:cNvSpPr txBox="1">
            <a:spLocks noChangeArrowheads="1"/>
          </p:cNvSpPr>
          <p:nvPr/>
        </p:nvSpPr>
        <p:spPr bwMode="auto">
          <a:xfrm>
            <a:off x="4859338" y="6280150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BE" sz="1400" b="1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6578" y="1745178"/>
            <a:ext cx="7958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800" b="1" dirty="0">
              <a:solidFill>
                <a:srgbClr val="990033"/>
              </a:solidFill>
              <a:cs typeface="ヒラギノ角ゴ Pro W3"/>
            </a:endParaRPr>
          </a:p>
          <a:p>
            <a:endParaRPr lang="fr-BE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496175" cy="445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32240" y="5229200"/>
            <a:ext cx="10801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28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060848"/>
            <a:ext cx="9036496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 </a:t>
            </a:r>
            <a:r>
              <a:rPr lang="fr-BE" sz="3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: constitution de la preuve</a:t>
            </a:r>
          </a:p>
          <a:p>
            <a:pPr algn="ctr" eaLnBrk="0" hangingPunct="0">
              <a:spcBef>
                <a:spcPts val="0"/>
              </a:spcBef>
            </a:pPr>
            <a:endParaRPr lang="fr-BE" sz="2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hangingPunct="0">
              <a:spcBef>
                <a:spcPct val="50000"/>
              </a:spcBef>
            </a:pPr>
            <a:endParaRPr lang="fr-BE" sz="2000" dirty="0"/>
          </a:p>
          <a:p>
            <a:pPr lvl="1" eaLnBrk="0" hangingPunct="0">
              <a:spcBef>
                <a:spcPct val="50000"/>
              </a:spcBef>
            </a:pPr>
            <a:endParaRPr lang="fr-BE" sz="2000" dirty="0" smtClean="0"/>
          </a:p>
          <a:p>
            <a:pPr algn="ctr" eaLnBrk="0" hangingPunct="0">
              <a:spcBef>
                <a:spcPts val="0"/>
              </a:spcBef>
            </a:pPr>
            <a:r>
              <a:rPr lang="fr-BE" sz="2000" dirty="0" smtClean="0"/>
              <a:t>Trace                 </a:t>
            </a:r>
            <a:r>
              <a:rPr lang="fr-BE" sz="2000" dirty="0"/>
              <a:t>+        Commentaire        =        Preuve 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BE" sz="2000" b="1" kern="0" dirty="0">
              <a:solidFill>
                <a:srgbClr val="990033"/>
              </a:solidFill>
            </a:endParaRP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000" b="1" kern="0" dirty="0" smtClean="0">
                <a:solidFill>
                  <a:srgbClr val="990033"/>
                </a:solidFill>
              </a:rPr>
              <a:t>Trace</a:t>
            </a:r>
            <a:r>
              <a:rPr lang="fr-BE" sz="2000" dirty="0" smtClean="0"/>
              <a:t> </a:t>
            </a:r>
            <a:r>
              <a:rPr lang="fr-BE" sz="2000" dirty="0"/>
              <a:t>: Marque laissée par une action; ce qui reste d’une chose passée.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000" b="1" kern="0" dirty="0" smtClean="0">
                <a:solidFill>
                  <a:srgbClr val="990033"/>
                </a:solidFill>
              </a:rPr>
              <a:t>Preuve</a:t>
            </a:r>
            <a:r>
              <a:rPr lang="fr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dirty="0"/>
              <a:t>: Ce qui sert à établir qu’un fait est vrai; preuve matérielle, convaincante, </a:t>
            </a:r>
            <a:r>
              <a:rPr lang="fr-BE" sz="2000" dirty="0" smtClean="0"/>
              <a:t>incontestable.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000" b="1" kern="0" dirty="0" smtClean="0">
                <a:solidFill>
                  <a:srgbClr val="990033"/>
                </a:solidFill>
              </a:rPr>
              <a:t>Commentaire</a:t>
            </a:r>
            <a:r>
              <a:rPr lang="fr-BE" sz="2000" dirty="0" smtClean="0"/>
              <a:t> </a:t>
            </a:r>
            <a:r>
              <a:rPr lang="fr-BE" sz="2000" dirty="0"/>
              <a:t>: Remarque, exposé qui explique, interprète</a:t>
            </a:r>
            <a:r>
              <a:rPr lang="fr-BE" sz="2000" dirty="0" smtClean="0"/>
              <a:t>… </a:t>
            </a:r>
            <a:r>
              <a:rPr lang="fr-BE" sz="2000" dirty="0" smtClean="0">
                <a:cs typeface="Arial" panose="020B0604020202020204" pitchFamily="34" charset="0"/>
              </a:rPr>
              <a:t>Les </a:t>
            </a:r>
            <a:r>
              <a:rPr lang="fr-BE" sz="2000" kern="0" dirty="0">
                <a:solidFill>
                  <a:sysClr val="windowText" lastClr="000000"/>
                </a:solidFill>
              </a:rPr>
              <a:t>commentaires</a:t>
            </a:r>
            <a:r>
              <a:rPr lang="fr-BE" sz="2000" dirty="0">
                <a:cs typeface="Arial" panose="020B0604020202020204" pitchFamily="34" charset="0"/>
              </a:rPr>
              <a:t> qui font le lien entre les traces et les compétences </a:t>
            </a:r>
            <a:r>
              <a:rPr lang="fr-BE" sz="2000" dirty="0" smtClean="0">
                <a:cs typeface="Arial" panose="020B0604020202020204" pitchFamily="34" charset="0"/>
              </a:rPr>
              <a:t>visées.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Les </a:t>
            </a:r>
            <a:r>
              <a:rPr lang="fr-BE" sz="2000" kern="0" dirty="0">
                <a:solidFill>
                  <a:sysClr val="windowText" lastClr="000000"/>
                </a:solidFill>
              </a:rPr>
              <a:t>commentaires sont des réponses à « Qu’avez vous fait? », « Comment l’avez-vous fait? », « Pourquoi l’avez-vous fait ainsi? », « Dans quelles circonstances l’avez-vous fait? »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BE" sz="2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10" y="2862858"/>
            <a:ext cx="7715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81908"/>
            <a:ext cx="2114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58" y="2872383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04864"/>
            <a:ext cx="892899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onstitution du dossier - Partie II</a:t>
            </a:r>
          </a:p>
          <a:p>
            <a:pPr algn="ctr" eaLnBrk="0" hangingPunct="0">
              <a:spcBef>
                <a:spcPts val="0"/>
              </a:spcBef>
            </a:pPr>
            <a:endParaRPr lang="fr-BE" sz="1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Le candidat </a:t>
            </a:r>
            <a:r>
              <a:rPr lang="fr-BE" sz="2000" b="1" kern="0" dirty="0">
                <a:solidFill>
                  <a:srgbClr val="990033"/>
                </a:solidFill>
              </a:rPr>
              <a:t>sélectionne</a:t>
            </a:r>
            <a:r>
              <a:rPr lang="fr-BE" sz="2000" kern="0" dirty="0">
                <a:solidFill>
                  <a:srgbClr val="C00000"/>
                </a:solidFill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</a:rPr>
              <a:t>les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traces </a:t>
            </a:r>
            <a:r>
              <a:rPr lang="fr-BE" sz="2000" kern="0" dirty="0">
                <a:solidFill>
                  <a:sysClr val="windowText" lastClr="000000"/>
                </a:solidFill>
              </a:rPr>
              <a:t>les plus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pertinentes </a:t>
            </a:r>
            <a:r>
              <a:rPr lang="fr-BE" sz="2000" kern="0" dirty="0">
                <a:solidFill>
                  <a:sysClr val="windowText" lastClr="000000"/>
                </a:solidFill>
              </a:rPr>
              <a:t>en regard des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activités-clés </a:t>
            </a:r>
            <a:r>
              <a:rPr lang="fr-BE" sz="2000" kern="0" dirty="0">
                <a:solidFill>
                  <a:sysClr val="windowText" lastClr="000000"/>
                </a:solidFill>
              </a:rPr>
              <a:t>et des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critères d’évaluation.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kern="0" dirty="0" smtClean="0">
                <a:solidFill>
                  <a:sysClr val="windowText" lastClr="000000"/>
                </a:solidFill>
              </a:rPr>
              <a:t>Le </a:t>
            </a:r>
            <a:r>
              <a:rPr lang="fr-BE" sz="2000" kern="0" dirty="0">
                <a:solidFill>
                  <a:sysClr val="windowText" lastClr="000000"/>
                </a:solidFill>
              </a:rPr>
              <a:t>candidat </a:t>
            </a:r>
            <a:r>
              <a:rPr lang="fr-BE" sz="2000" b="1" kern="0" dirty="0">
                <a:solidFill>
                  <a:srgbClr val="990033"/>
                </a:solidFill>
              </a:rPr>
              <a:t>contextualise</a:t>
            </a:r>
            <a:r>
              <a:rPr lang="fr-BE" sz="2000" kern="0" dirty="0">
                <a:solidFill>
                  <a:srgbClr val="990033"/>
                </a:solidFill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</a:rPr>
              <a:t>et </a:t>
            </a:r>
            <a:r>
              <a:rPr lang="fr-BE" sz="2000" b="1" kern="0" dirty="0">
                <a:solidFill>
                  <a:srgbClr val="990033"/>
                </a:solidFill>
              </a:rPr>
              <a:t>commente</a:t>
            </a:r>
            <a:r>
              <a:rPr lang="fr-BE" sz="2000" kern="0" dirty="0">
                <a:solidFill>
                  <a:srgbClr val="C00000"/>
                </a:solidFill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</a:rPr>
              <a:t>ses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traces </a:t>
            </a:r>
            <a:r>
              <a:rPr lang="fr-BE" sz="2000" kern="0" dirty="0">
                <a:solidFill>
                  <a:sysClr val="windowText" lastClr="000000"/>
                </a:solidFill>
              </a:rPr>
              <a:t>pour en faire un </a:t>
            </a:r>
            <a:r>
              <a:rPr lang="fr-BE" sz="2000" b="1" kern="0" dirty="0">
                <a:solidFill>
                  <a:srgbClr val="990033"/>
                </a:solidFill>
              </a:rPr>
              <a:t>élément</a:t>
            </a:r>
            <a:r>
              <a:rPr lang="fr-BE" sz="2000" kern="0" dirty="0">
                <a:solidFill>
                  <a:srgbClr val="990033"/>
                </a:solidFill>
              </a:rPr>
              <a:t> </a:t>
            </a:r>
            <a:r>
              <a:rPr lang="fr-BE" sz="2000" b="1" kern="0" dirty="0">
                <a:solidFill>
                  <a:srgbClr val="990033"/>
                </a:solidFill>
              </a:rPr>
              <a:t>de preuve de la maîtrise </a:t>
            </a:r>
            <a:r>
              <a:rPr lang="fr-BE" sz="2000" kern="0" dirty="0">
                <a:solidFill>
                  <a:sysClr val="windowText" lastClr="000000"/>
                </a:solidFill>
              </a:rPr>
              <a:t>des compétences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visées. </a:t>
            </a:r>
            <a:r>
              <a:rPr lang="fr-BE" sz="2000" b="1" kern="0" dirty="0">
                <a:solidFill>
                  <a:srgbClr val="990033"/>
                </a:solidFill>
              </a:rPr>
              <a:t>Toutes les activités-clés de l’épreuve </a:t>
            </a:r>
            <a:r>
              <a:rPr lang="fr-BE" sz="2000" kern="0" dirty="0"/>
              <a:t>doivent être couvertes par les preuves (traces + commentaires)</a:t>
            </a:r>
            <a:endParaRPr lang="fr-BE" sz="2000" dirty="0"/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kern="0" dirty="0" smtClean="0"/>
              <a:t>Le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</a:rPr>
              <a:t>candidat </a:t>
            </a:r>
            <a:r>
              <a:rPr lang="fr-BE" sz="2000" b="1" kern="0" dirty="0">
                <a:solidFill>
                  <a:srgbClr val="990033"/>
                </a:solidFill>
              </a:rPr>
              <a:t>envoie son dossier </a:t>
            </a:r>
            <a:r>
              <a:rPr lang="fr-BE" sz="2000" kern="0" dirty="0">
                <a:solidFill>
                  <a:sysClr val="windowText" lastClr="000000"/>
                </a:solidFill>
              </a:rPr>
              <a:t>au centre de validation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Il reçoit un courrier lui annonçant la </a:t>
            </a:r>
            <a:r>
              <a:rPr lang="fr-BE" sz="2000" b="1" kern="0" dirty="0">
                <a:solidFill>
                  <a:srgbClr val="990033"/>
                </a:solidFill>
              </a:rPr>
              <a:t>recevabilité</a:t>
            </a:r>
            <a:r>
              <a:rPr lang="fr-BE" sz="2000" kern="0" dirty="0">
                <a:solidFill>
                  <a:sysClr val="windowText" lastClr="000000"/>
                </a:solidFill>
              </a:rPr>
              <a:t> (ou pas) de son portfolio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Dans l’affirmative, il reçoit une convocation pour se présenter à </a:t>
            </a:r>
            <a:r>
              <a:rPr lang="fr-BE" sz="2000" b="1" kern="0" dirty="0">
                <a:solidFill>
                  <a:srgbClr val="990033"/>
                </a:solidFill>
              </a:rPr>
              <a:t>l’entretien devant le jury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kern="0" dirty="0">
                <a:solidFill>
                  <a:sysClr val="windowText" lastClr="000000"/>
                </a:solidFill>
              </a:rPr>
              <a:t>En cas de réussite, il reçoit un ou plusieurs </a:t>
            </a:r>
            <a:r>
              <a:rPr lang="fr-BE" sz="2000" b="1" kern="0" dirty="0">
                <a:solidFill>
                  <a:srgbClr val="990033"/>
                </a:solidFill>
              </a:rPr>
              <a:t>Titre(s) de </a:t>
            </a:r>
            <a:r>
              <a:rPr lang="fr-BE" sz="2000" b="1" kern="0" dirty="0" smtClean="0">
                <a:solidFill>
                  <a:srgbClr val="990033"/>
                </a:solidFill>
              </a:rPr>
              <a:t>compétence</a:t>
            </a:r>
            <a:endParaRPr lang="fr-BE" sz="2000" b="1" kern="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04864"/>
            <a:ext cx="8928992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L’accompagnement</a:t>
            </a:r>
            <a:endParaRPr lang="fr-BE" sz="3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spcBef>
                <a:spcPts val="0"/>
              </a:spcBef>
            </a:pPr>
            <a:endParaRPr lang="fr-BE" sz="2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BE" sz="2000" dirty="0"/>
              <a:t>La constitution d’un dossier de validation nécessite un accompagnement pour : </a:t>
            </a:r>
          </a:p>
          <a:p>
            <a:pPr marL="2857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b="1" kern="0" dirty="0">
                <a:solidFill>
                  <a:srgbClr val="990033"/>
                </a:solidFill>
              </a:rPr>
              <a:t>Comprendre</a:t>
            </a:r>
            <a:r>
              <a:rPr lang="fr-BE" sz="2000" kern="0" dirty="0">
                <a:solidFill>
                  <a:sysClr val="windowText" lastClr="000000"/>
                </a:solidFill>
              </a:rPr>
              <a:t> la norme </a:t>
            </a:r>
          </a:p>
          <a:p>
            <a:pPr marL="2857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b="1" kern="0" dirty="0">
                <a:solidFill>
                  <a:srgbClr val="990033"/>
                </a:solidFill>
              </a:rPr>
              <a:t>Sélectionner</a:t>
            </a:r>
            <a:r>
              <a:rPr lang="fr-BE" sz="2000" kern="0" dirty="0">
                <a:solidFill>
                  <a:sysClr val="windowText" lastClr="000000"/>
                </a:solidFill>
              </a:rPr>
              <a:t> les documents et les expériences à mettre en évidence</a:t>
            </a:r>
          </a:p>
          <a:p>
            <a:pPr marL="2857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b="1" kern="0" dirty="0">
                <a:solidFill>
                  <a:srgbClr val="990033"/>
                </a:solidFill>
              </a:rPr>
              <a:t>Faire le lien </a:t>
            </a:r>
            <a:r>
              <a:rPr lang="fr-BE" sz="2000" kern="0" dirty="0">
                <a:solidFill>
                  <a:sysClr val="windowText" lastClr="000000"/>
                </a:solidFill>
              </a:rPr>
              <a:t>entre les documents, les expériences et la norme</a:t>
            </a:r>
          </a:p>
          <a:p>
            <a:pPr marL="0" lvl="1" fontAlgn="auto">
              <a:spcBef>
                <a:spcPts val="600"/>
              </a:spcBef>
              <a:spcAft>
                <a:spcPts val="0"/>
              </a:spcAft>
              <a:defRPr/>
            </a:pPr>
            <a:endParaRPr lang="fr-BE" sz="2000" kern="0" dirty="0" smtClean="0">
              <a:solidFill>
                <a:sysClr val="windowText" lastClr="000000"/>
              </a:solidFill>
            </a:endParaRPr>
          </a:p>
          <a:p>
            <a:pPr marL="0"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BE" sz="2000" kern="0" dirty="0" smtClean="0">
                <a:solidFill>
                  <a:sysClr val="windowText" lastClr="000000"/>
                </a:solidFill>
              </a:rPr>
              <a:t>Concrètement, dans </a:t>
            </a:r>
            <a:r>
              <a:rPr lang="fr-BE" sz="2000" kern="0" dirty="0">
                <a:solidFill>
                  <a:sysClr val="windowText" lastClr="000000"/>
                </a:solidFill>
              </a:rPr>
              <a:t>les différentes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étapes, l’accompagnateur </a:t>
            </a:r>
            <a:r>
              <a:rPr lang="fr-BE" sz="2000" kern="0" dirty="0">
                <a:solidFill>
                  <a:sysClr val="windowText" lastClr="000000"/>
                </a:solidFill>
              </a:rPr>
              <a:t>: </a:t>
            </a:r>
          </a:p>
          <a:p>
            <a:pPr marL="2857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kern="0" dirty="0" smtClean="0">
                <a:solidFill>
                  <a:sysClr val="windowText" lastClr="000000"/>
                </a:solidFill>
              </a:rPr>
              <a:t>Lui </a:t>
            </a:r>
            <a:r>
              <a:rPr lang="fr-BE" sz="2000" b="1" kern="0" dirty="0">
                <a:solidFill>
                  <a:srgbClr val="990033"/>
                </a:solidFill>
              </a:rPr>
              <a:t>fait rechercher des traces </a:t>
            </a:r>
            <a:r>
              <a:rPr lang="fr-BE" sz="2000" kern="0" dirty="0">
                <a:solidFill>
                  <a:sysClr val="windowText" lastClr="000000"/>
                </a:solidFill>
              </a:rPr>
              <a:t>de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compétence et </a:t>
            </a:r>
            <a:r>
              <a:rPr lang="fr-BE" sz="2000" kern="0" dirty="0">
                <a:solidFill>
                  <a:sysClr val="windowText" lastClr="000000"/>
                </a:solidFill>
              </a:rPr>
              <a:t>les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trie avec lui, </a:t>
            </a:r>
            <a:endParaRPr lang="fr-BE" sz="2000" kern="0" dirty="0">
              <a:solidFill>
                <a:sysClr val="windowText" lastClr="000000"/>
              </a:solidFill>
            </a:endParaRPr>
          </a:p>
          <a:p>
            <a:pPr marL="2857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kern="0" dirty="0" smtClean="0">
                <a:solidFill>
                  <a:sysClr val="windowText" lastClr="000000"/>
                </a:solidFill>
              </a:rPr>
              <a:t>L’aide </a:t>
            </a:r>
            <a:r>
              <a:rPr lang="fr-BE" sz="2000" kern="0" dirty="0">
                <a:solidFill>
                  <a:sysClr val="windowText" lastClr="000000"/>
                </a:solidFill>
              </a:rPr>
              <a:t>à </a:t>
            </a:r>
            <a:r>
              <a:rPr lang="fr-BE" sz="2000" b="1" kern="0" dirty="0">
                <a:solidFill>
                  <a:srgbClr val="990033"/>
                </a:solidFill>
              </a:rPr>
              <a:t>passer de la trace à la preuve </a:t>
            </a:r>
            <a:r>
              <a:rPr lang="fr-BE" sz="2000" kern="0" dirty="0">
                <a:solidFill>
                  <a:sysClr val="windowText" lastClr="000000"/>
                </a:solidFill>
              </a:rPr>
              <a:t>en contextualisant les traces, </a:t>
            </a:r>
          </a:p>
          <a:p>
            <a:pPr marL="2857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b="1" kern="0" dirty="0">
                <a:solidFill>
                  <a:srgbClr val="990033"/>
                </a:solidFill>
              </a:rPr>
              <a:t>Relit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</a:rPr>
              <a:t>son 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dossier, </a:t>
            </a:r>
            <a:endParaRPr lang="fr-BE" sz="2000" kern="0" dirty="0">
              <a:solidFill>
                <a:sysClr val="windowText" lastClr="000000"/>
              </a:solidFill>
            </a:endParaRPr>
          </a:p>
          <a:p>
            <a:pPr marL="2857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kern="0" dirty="0" smtClean="0">
                <a:solidFill>
                  <a:sysClr val="windowText" lastClr="000000"/>
                </a:solidFill>
              </a:rPr>
              <a:t>Et </a:t>
            </a:r>
            <a:r>
              <a:rPr lang="fr-BE" sz="2000" kern="0" dirty="0">
                <a:solidFill>
                  <a:sysClr val="windowText" lastClr="000000"/>
                </a:solidFill>
              </a:rPr>
              <a:t>le </a:t>
            </a:r>
            <a:r>
              <a:rPr lang="fr-BE" sz="2000" b="1" kern="0" dirty="0">
                <a:solidFill>
                  <a:srgbClr val="990033"/>
                </a:solidFill>
              </a:rPr>
              <a:t>prépare</a:t>
            </a:r>
            <a:r>
              <a:rPr lang="fr-BE" sz="2000" kern="0" dirty="0">
                <a:solidFill>
                  <a:sysClr val="windowText" lastClr="000000"/>
                </a:solidFill>
              </a:rPr>
              <a:t> </a:t>
            </a:r>
            <a:r>
              <a:rPr lang="fr-BE" sz="2000" b="1" kern="0" dirty="0">
                <a:solidFill>
                  <a:srgbClr val="990033"/>
                </a:solidFill>
              </a:rPr>
              <a:t>à l’entretien </a:t>
            </a:r>
            <a:r>
              <a:rPr lang="fr-BE" sz="2000" kern="0" dirty="0">
                <a:solidFill>
                  <a:sysClr val="windowText" lastClr="000000"/>
                </a:solidFill>
              </a:rPr>
              <a:t>devant le jury</a:t>
            </a:r>
            <a:r>
              <a:rPr lang="fr-BE" sz="2000" kern="0" dirty="0" smtClean="0">
                <a:solidFill>
                  <a:sysClr val="windowText" lastClr="000000"/>
                </a:solidFill>
              </a:rPr>
              <a:t>.</a:t>
            </a:r>
            <a:endParaRPr lang="fr-BE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036" y="2060848"/>
            <a:ext cx="8928992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Avantages de la validation par dossier pour le candidat</a:t>
            </a:r>
          </a:p>
          <a:p>
            <a:pPr algn="ctr" eaLnBrk="0" hangingPunct="0">
              <a:spcBef>
                <a:spcPct val="50000"/>
              </a:spcBef>
            </a:pPr>
            <a:r>
              <a:rPr lang="fr-BE" sz="2000" dirty="0" smtClean="0"/>
              <a:t>Outre les avantages propres au Titre de compétence,</a:t>
            </a:r>
            <a:endParaRPr lang="fr-BE" sz="2000" dirty="0"/>
          </a:p>
          <a:p>
            <a:pPr algn="ctr" eaLnBrk="0" hangingPunct="0">
              <a:spcBef>
                <a:spcPts val="0"/>
              </a:spcBef>
            </a:pPr>
            <a:endParaRPr lang="fr-BE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rgbClr val="990033"/>
                </a:solidFill>
              </a:rPr>
              <a:t>Prise de conscience </a:t>
            </a:r>
            <a:r>
              <a:rPr lang="fr-BE" sz="2000" dirty="0"/>
              <a:t>du parcours de développement des compétences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/>
              <a:t>Elaboration d’un </a:t>
            </a:r>
            <a:r>
              <a:rPr lang="fr-BE" sz="2000" b="1" dirty="0" smtClean="0">
                <a:solidFill>
                  <a:srgbClr val="990033"/>
                </a:solidFill>
              </a:rPr>
              <a:t>dossier </a:t>
            </a:r>
            <a:r>
              <a:rPr lang="fr-BE" sz="2000" dirty="0"/>
              <a:t>qui pourra être </a:t>
            </a:r>
            <a:r>
              <a:rPr lang="fr-BE" sz="2000" b="1" dirty="0" smtClean="0">
                <a:solidFill>
                  <a:srgbClr val="990033"/>
                </a:solidFill>
              </a:rPr>
              <a:t>réutilisé dans la recherche d’emploi ou dans un parcours professionnel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rgbClr val="990033"/>
                </a:solidFill>
              </a:rPr>
              <a:t>Préparation pour les entretiens d’embauche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Le candidat est </a:t>
            </a:r>
            <a:r>
              <a:rPr lang="fr-BE" sz="2000" b="1" dirty="0">
                <a:solidFill>
                  <a:srgbClr val="990033"/>
                </a:solidFill>
              </a:rPr>
              <a:t>acteur</a:t>
            </a:r>
            <a:r>
              <a:rPr lang="fr-BE" sz="2000" dirty="0" smtClean="0"/>
              <a:t> du processus. Renforcement de la proactivité du candidat (démarche pour apporter des preuves)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990033"/>
                </a:solidFill>
              </a:rPr>
              <a:t>Accompagnement</a:t>
            </a:r>
            <a:r>
              <a:rPr lang="fr-BE" sz="2000" dirty="0" smtClean="0"/>
              <a:t>, conseils au cours du processus et pour l’employabilité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Démarche qui permet de valider ses acquis de manière </a:t>
            </a:r>
            <a:r>
              <a:rPr lang="fr-BE" sz="2000" smtClean="0"/>
              <a:t>plus individuelle</a:t>
            </a:r>
            <a:endParaRPr lang="fr-BE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S’inscrit dans le dialogue social qui intègre la </a:t>
            </a:r>
            <a:r>
              <a:rPr lang="fr-BE" sz="2000" b="1" dirty="0" smtClean="0">
                <a:solidFill>
                  <a:srgbClr val="990033"/>
                </a:solidFill>
              </a:rPr>
              <a:t>documentation des compétences</a:t>
            </a:r>
            <a:endParaRPr lang="fr-BE" sz="2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3883114"/>
            <a:ext cx="62646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  <a:endParaRPr lang="fr-BE" sz="3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3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-o1X0u8MDV38/TzsYNxvun_I/AAAAAAAAAIw/AiKEVUdjuDA/s1600/737umb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4" y="2060847"/>
            <a:ext cx="7237372" cy="48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269777" y="3429000"/>
          <a:ext cx="8334672" cy="3344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3563888" y="2156024"/>
            <a:ext cx="2160240" cy="72008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800" b="1" dirty="0" smtClean="0">
                <a:solidFill>
                  <a:srgbClr val="000000"/>
                </a:solidFill>
                <a:latin typeface="Arial Black" pitchFamily="34" charset="0"/>
              </a:rPr>
              <a:t>VALIDATION</a:t>
            </a:r>
          </a:p>
        </p:txBody>
      </p:sp>
      <p:pic>
        <p:nvPicPr>
          <p:cNvPr id="8" name="Picture 6" descr="S:\C. Processus Supports\C.4. Communication\C.4.4. Supports Com\C.4.4.7. Label Validation + Logos\C.4.4.7.f. Fse\logo commission européen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20888"/>
            <a:ext cx="952973" cy="6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584" y="5949280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Authentification</a:t>
            </a:r>
            <a:endParaRPr lang="fr-BE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6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2204864"/>
            <a:ext cx="892899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Contexte</a:t>
            </a:r>
            <a:endParaRPr lang="fr-BE" sz="3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Accord de coopération</a:t>
            </a:r>
            <a:endParaRPr lang="fr-BE" sz="2000" dirty="0">
              <a:solidFill>
                <a:schemeClr val="accent4"/>
              </a:solidFill>
            </a:endParaRP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chemeClr val="accent4"/>
                </a:solidFill>
              </a:rPr>
              <a:t>Limites de l’épreuve</a:t>
            </a:r>
            <a:endParaRPr lang="fr-BE" sz="2000" dirty="0" smtClean="0">
              <a:solidFill>
                <a:schemeClr val="accent4"/>
              </a:solidFill>
            </a:endParaRP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chemeClr val="accent4"/>
                </a:solidFill>
              </a:rPr>
              <a:t>Avantages du dossier</a:t>
            </a:r>
            <a:endParaRPr lang="fr-BE" sz="2000" dirty="0" smtClean="0">
              <a:solidFill>
                <a:schemeClr val="accent4"/>
              </a:solidFill>
            </a:endParaRP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chemeClr val="accent4"/>
                </a:solidFill>
              </a:rPr>
              <a:t>Possibilités d’hybridation</a:t>
            </a:r>
            <a:endParaRPr lang="fr-BE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2204864"/>
            <a:ext cx="8928992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Bref historique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fr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dirty="0" smtClean="0">
                <a:solidFill>
                  <a:schemeClr val="accent4"/>
                </a:solidFill>
              </a:rPr>
              <a:t>: Premier projet pilote</a:t>
            </a:r>
          </a:p>
          <a:p>
            <a:pPr eaLnBrk="0" hangingPunct="0">
              <a:spcBef>
                <a:spcPts val="0"/>
              </a:spcBef>
            </a:pPr>
            <a:r>
              <a:rPr lang="fr-BE" sz="2000" dirty="0" smtClean="0">
                <a:solidFill>
                  <a:schemeClr val="accent4"/>
                </a:solidFill>
              </a:rPr>
              <a:t>	Partenariat avec les cellules de reconversion et le </a:t>
            </a:r>
            <a:r>
              <a:rPr lang="fr-BE" sz="2000" dirty="0" err="1" smtClean="0">
                <a:solidFill>
                  <a:schemeClr val="accent4"/>
                </a:solidFill>
              </a:rPr>
              <a:t>Labset</a:t>
            </a:r>
            <a:endParaRPr lang="fr-BE" sz="2000" dirty="0" smtClean="0">
              <a:solidFill>
                <a:schemeClr val="accent4"/>
              </a:solidFill>
            </a:endParaRPr>
          </a:p>
          <a:p>
            <a:pPr eaLnBrk="0" hangingPunct="0">
              <a:spcBef>
                <a:spcPts val="0"/>
              </a:spcBef>
            </a:pPr>
            <a:r>
              <a:rPr lang="fr-BE" sz="2000" dirty="0" smtClean="0">
                <a:solidFill>
                  <a:schemeClr val="accent4"/>
                </a:solidFill>
              </a:rPr>
              <a:t>	</a:t>
            </a:r>
            <a:r>
              <a:rPr lang="fr-BE" sz="2000" dirty="0">
                <a:solidFill>
                  <a:schemeClr val="accent4"/>
                </a:solidFill>
              </a:rPr>
              <a:t>Travail sur le cadre, le planning des étapes, les guides</a:t>
            </a:r>
          </a:p>
          <a:p>
            <a:pPr eaLnBrk="0" hangingPunct="0">
              <a:spcBef>
                <a:spcPts val="0"/>
              </a:spcBef>
            </a:pPr>
            <a:r>
              <a:rPr lang="fr-BE" sz="2000" dirty="0">
                <a:solidFill>
                  <a:schemeClr val="accent4"/>
                </a:solidFill>
              </a:rPr>
              <a:t>	2 employées administratives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2013 - 2015</a:t>
            </a:r>
            <a:r>
              <a:rPr lang="fr-BE" sz="2000" dirty="0" smtClean="0">
                <a:solidFill>
                  <a:schemeClr val="accent4"/>
                </a:solidFill>
              </a:rPr>
              <a:t> : </a:t>
            </a:r>
            <a:r>
              <a:rPr lang="fr-BE" sz="2000" dirty="0">
                <a:solidFill>
                  <a:schemeClr val="accent4"/>
                </a:solidFill>
              </a:rPr>
              <a:t>Projet européen </a:t>
            </a:r>
            <a:r>
              <a:rPr lang="fr-BE" sz="2000" dirty="0" err="1">
                <a:solidFill>
                  <a:schemeClr val="accent4"/>
                </a:solidFill>
              </a:rPr>
              <a:t>Validoss</a:t>
            </a:r>
            <a:r>
              <a:rPr lang="fr-BE" sz="2000" dirty="0">
                <a:solidFill>
                  <a:schemeClr val="accent4"/>
                </a:solidFill>
              </a:rPr>
              <a:t> (Espagne, Irlande, Suisse Luxembourg</a:t>
            </a:r>
            <a:r>
              <a:rPr lang="fr-BE" sz="2000" dirty="0" smtClean="0">
                <a:solidFill>
                  <a:schemeClr val="accent4"/>
                </a:solidFill>
              </a:rPr>
              <a:t>)</a:t>
            </a:r>
          </a:p>
          <a:p>
            <a:pPr eaLnBrk="0" hangingPunct="0">
              <a:spcBef>
                <a:spcPts val="0"/>
              </a:spcBef>
            </a:pPr>
            <a:r>
              <a:rPr lang="fr-BE" sz="2000" dirty="0">
                <a:solidFill>
                  <a:schemeClr val="accent4"/>
                </a:solidFill>
              </a:rPr>
              <a:t>	</a:t>
            </a:r>
            <a:r>
              <a:rPr lang="fr-BE" sz="2000" dirty="0" smtClean="0">
                <a:solidFill>
                  <a:schemeClr val="accent4"/>
                </a:solidFill>
              </a:rPr>
              <a:t>Analyse </a:t>
            </a:r>
            <a:r>
              <a:rPr lang="fr-BE" sz="2000" dirty="0">
                <a:solidFill>
                  <a:schemeClr val="accent4"/>
                </a:solidFill>
              </a:rPr>
              <a:t>comparative</a:t>
            </a:r>
            <a:r>
              <a:rPr lang="fr-BE" sz="2000" dirty="0" smtClean="0">
                <a:solidFill>
                  <a:schemeClr val="accent4"/>
                </a:solidFill>
              </a:rPr>
              <a:t> des approches dossier développées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2015 - 2016</a:t>
            </a:r>
            <a:r>
              <a:rPr lang="fr-BE" sz="2000" dirty="0" smtClean="0">
                <a:solidFill>
                  <a:schemeClr val="accent4"/>
                </a:solidFill>
              </a:rPr>
              <a:t> : Suite des projets pilotes</a:t>
            </a:r>
          </a:p>
          <a:p>
            <a:pPr eaLnBrk="0" hangingPunct="0">
              <a:spcBef>
                <a:spcPts val="0"/>
              </a:spcBef>
            </a:pPr>
            <a:r>
              <a:rPr lang="fr-BE" sz="2000" dirty="0" smtClean="0">
                <a:solidFill>
                  <a:schemeClr val="accent4"/>
                </a:solidFill>
              </a:rPr>
              <a:t>	Opérateur de production en industrie alimentaire (secteur IFP)</a:t>
            </a:r>
          </a:p>
          <a:p>
            <a:pPr eaLnBrk="0" hangingPunct="0">
              <a:spcBef>
                <a:spcPts val="0"/>
              </a:spcBef>
            </a:pPr>
            <a:r>
              <a:rPr lang="fr-BE" sz="2000" dirty="0" smtClean="0">
                <a:solidFill>
                  <a:schemeClr val="accent4"/>
                </a:solidFill>
              </a:rPr>
              <a:t>	Coiffeur manager (Secteur CP314)</a:t>
            </a:r>
          </a:p>
          <a:p>
            <a:pPr eaLnBrk="0" hangingPunct="0">
              <a:spcBef>
                <a:spcPts val="0"/>
              </a:spcBef>
            </a:pPr>
            <a:r>
              <a:rPr lang="fr-BE" sz="2000" dirty="0" smtClean="0">
                <a:solidFill>
                  <a:schemeClr val="accent4"/>
                </a:solidFill>
              </a:rPr>
              <a:t>	Employé administratif (</a:t>
            </a:r>
            <a:r>
              <a:rPr lang="fr-BE" sz="2000" dirty="0" err="1" smtClean="0">
                <a:solidFill>
                  <a:schemeClr val="accent4"/>
                </a:solidFill>
              </a:rPr>
              <a:t>Interfede</a:t>
            </a:r>
            <a:r>
              <a:rPr lang="fr-BE" sz="2000" dirty="0" smtClean="0">
                <a:solidFill>
                  <a:schemeClr val="accent4"/>
                </a:solidFill>
              </a:rPr>
              <a:t>, </a:t>
            </a:r>
            <a:r>
              <a:rPr lang="fr-BE" sz="2000" dirty="0" err="1" smtClean="0">
                <a:solidFill>
                  <a:schemeClr val="accent4"/>
                </a:solidFill>
              </a:rPr>
              <a:t>Mirec</a:t>
            </a:r>
            <a:r>
              <a:rPr lang="fr-BE" sz="2000" dirty="0" smtClean="0">
                <a:solidFill>
                  <a:schemeClr val="accent4"/>
                </a:solidFill>
              </a:rPr>
              <a:t>)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2016 - 2017</a:t>
            </a:r>
            <a:r>
              <a:rPr lang="fr-BE" sz="2000" dirty="0" smtClean="0">
                <a:solidFill>
                  <a:schemeClr val="accent4"/>
                </a:solidFill>
              </a:rPr>
              <a:t> : Conclusions</a:t>
            </a:r>
            <a:endParaRPr lang="fr-BE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2204864"/>
            <a:ext cx="892899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Productions</a:t>
            </a:r>
            <a:endParaRPr lang="fr-BE" sz="3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Trois guides:</a:t>
            </a:r>
            <a:endParaRPr lang="fr-BE" sz="2000" dirty="0">
              <a:solidFill>
                <a:schemeClr val="accent4"/>
              </a:solidFill>
            </a:endParaRPr>
          </a:p>
          <a:p>
            <a:pPr marL="457200" indent="-457200">
              <a:buFontTx/>
              <a:buChar char="-"/>
            </a:pPr>
            <a:r>
              <a:rPr lang="fr-BE" sz="2000" dirty="0"/>
              <a:t>Guide du candidat à la validation</a:t>
            </a:r>
          </a:p>
          <a:p>
            <a:pPr marL="457200" indent="-457200">
              <a:buFontTx/>
              <a:buChar char="-"/>
            </a:pPr>
            <a:r>
              <a:rPr lang="fr-BE" sz="2000" dirty="0"/>
              <a:t>Guide de l’accompagnateur</a:t>
            </a:r>
          </a:p>
          <a:p>
            <a:pPr marL="457200" indent="-457200">
              <a:buFontTx/>
              <a:buChar char="-"/>
            </a:pPr>
            <a:r>
              <a:rPr lang="fr-BE" sz="2000" dirty="0"/>
              <a:t>Guide du jury </a:t>
            </a:r>
            <a:r>
              <a:rPr lang="fr-BE" sz="2000" dirty="0" smtClean="0"/>
              <a:t>d’évaluation</a:t>
            </a:r>
          </a:p>
          <a:p>
            <a:pPr marL="457200" indent="-457200">
              <a:buFontTx/>
              <a:buChar char="-"/>
            </a:pPr>
            <a:endParaRPr lang="fr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/>
              <a:t>Un rapport de 150 pages (</a:t>
            </a:r>
            <a:r>
              <a:rPr lang="fr-BE" sz="1800" dirty="0"/>
              <a:t>consultant </a:t>
            </a:r>
            <a:r>
              <a:rPr lang="fr-BE" sz="1800" dirty="0" err="1"/>
              <a:t>Labset</a:t>
            </a:r>
            <a:r>
              <a:rPr lang="fr-BE" sz="1800" dirty="0"/>
              <a:t> + </a:t>
            </a:r>
            <a:r>
              <a:rPr lang="fr-BE" sz="1800" dirty="0" err="1"/>
              <a:t>Validos</a:t>
            </a:r>
            <a:r>
              <a:rPr lang="fr-BE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/>
              <a:t>Une pratique développée</a:t>
            </a:r>
            <a:endParaRPr lang="fr-BE" sz="2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04864"/>
            <a:ext cx="892899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Qu’est-ce qu’un dossier?</a:t>
            </a:r>
          </a:p>
          <a:p>
            <a:pPr algn="ctr" eaLnBrk="0" hangingPunct="0">
              <a:spcBef>
                <a:spcPts val="0"/>
              </a:spcBef>
            </a:pPr>
            <a:endParaRPr lang="fr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« Le dossier ou portfolio est un </a:t>
            </a:r>
            <a:r>
              <a:rPr lang="fr-BE" sz="2000" b="1" dirty="0">
                <a:solidFill>
                  <a:srgbClr val="990033"/>
                </a:solidFill>
              </a:rPr>
              <a:t>échantillon de preuves</a:t>
            </a:r>
            <a:r>
              <a:rPr lang="fr-BE" sz="2000" dirty="0"/>
              <a:t>, sélectionnées par le candidat </a:t>
            </a:r>
            <a:r>
              <a:rPr lang="fr-BE" sz="2000" b="1" dirty="0">
                <a:solidFill>
                  <a:srgbClr val="990033"/>
                </a:solidFill>
              </a:rPr>
              <a:t>pour</a:t>
            </a:r>
            <a:r>
              <a:rPr lang="fr-BE" sz="2000" b="1" dirty="0">
                <a:solidFill>
                  <a:srgbClr val="C00000"/>
                </a:solidFill>
              </a:rPr>
              <a:t> </a:t>
            </a:r>
            <a:r>
              <a:rPr lang="fr-BE" sz="2000" b="1" dirty="0">
                <a:solidFill>
                  <a:srgbClr val="990033"/>
                </a:solidFill>
              </a:rPr>
              <a:t>rendre compte de ses compétences </a:t>
            </a:r>
            <a:r>
              <a:rPr lang="fr-BE" sz="2000" dirty="0"/>
              <a:t>» (Tardif, 2006)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Un </a:t>
            </a:r>
            <a:r>
              <a:rPr lang="fr-BE" sz="2000" b="1" dirty="0">
                <a:solidFill>
                  <a:srgbClr val="990033"/>
                </a:solidFill>
              </a:rPr>
              <a:t>dossier</a:t>
            </a:r>
            <a:r>
              <a:rPr lang="fr-BE" sz="2000" dirty="0">
                <a:solidFill>
                  <a:srgbClr val="990033"/>
                </a:solidFill>
              </a:rPr>
              <a:t> </a:t>
            </a:r>
            <a:r>
              <a:rPr lang="fr-BE" sz="2000" dirty="0" smtClean="0"/>
              <a:t>(papier, en ligne, …) permet </a:t>
            </a:r>
            <a:r>
              <a:rPr lang="fr-BE" sz="2000" dirty="0"/>
              <a:t>de collectionner, puis de sélectionner des </a:t>
            </a:r>
            <a:r>
              <a:rPr lang="fr-BE" sz="2000" b="1" dirty="0">
                <a:solidFill>
                  <a:srgbClr val="990033"/>
                </a:solidFill>
              </a:rPr>
              <a:t>traces</a:t>
            </a:r>
            <a:r>
              <a:rPr lang="fr-BE" sz="2000" dirty="0">
                <a:solidFill>
                  <a:srgbClr val="990033"/>
                </a:solidFill>
              </a:rPr>
              <a:t> </a:t>
            </a:r>
            <a:r>
              <a:rPr lang="fr-BE" sz="2000" dirty="0"/>
              <a:t>(écrits, photos, références, schémas, cartes conceptuelles…) qui </a:t>
            </a:r>
            <a:r>
              <a:rPr lang="fr-BE" sz="2000" b="1" dirty="0">
                <a:solidFill>
                  <a:srgbClr val="990033"/>
                </a:solidFill>
              </a:rPr>
              <a:t>témoignent </a:t>
            </a:r>
            <a:r>
              <a:rPr lang="fr-BE" sz="2000" dirty="0"/>
              <a:t>d’un développement de compétences.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Ce n’est pas un portfolio de traces d’activités mais </a:t>
            </a:r>
            <a:r>
              <a:rPr lang="fr-BE" sz="2000" b="1" dirty="0">
                <a:solidFill>
                  <a:srgbClr val="990033"/>
                </a:solidFill>
              </a:rPr>
              <a:t>de preuves de </a:t>
            </a:r>
            <a:r>
              <a:rPr lang="fr-BE" sz="2000" b="1" dirty="0" smtClean="0">
                <a:solidFill>
                  <a:srgbClr val="990033"/>
                </a:solidFill>
              </a:rPr>
              <a:t>compétences</a:t>
            </a:r>
            <a:endParaRPr lang="fr-BE" sz="2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988840"/>
            <a:ext cx="89289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 modes d’évaluation des compétences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fr-BE" sz="2000" b="1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43605"/>
              </p:ext>
            </p:extLst>
          </p:nvPr>
        </p:nvGraphicFramePr>
        <p:xfrm>
          <a:off x="107504" y="2636912"/>
          <a:ext cx="9036496" cy="4257675"/>
        </p:xfrm>
        <a:graphic>
          <a:graphicData uri="http://schemas.openxmlformats.org/drawingml/2006/table">
            <a:tbl>
              <a:tblPr firstRow="1" bandRow="1"/>
              <a:tblGrid>
                <a:gridCol w="4268516"/>
                <a:gridCol w="4767980"/>
              </a:tblGrid>
              <a:tr h="657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Mode d’évaluation par épreuve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Mode d’évaluation par dossier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 utilisé traditionnellement par le Consortium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1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 en expérimentation au Consortium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1E3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Situation professionnelle reconstituée, durée moyenne de 4 heures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Deux parties:     </a:t>
                      </a:r>
                      <a:endParaRPr lang="fr-BE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rtl="0" fontAlgn="ctr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1.Constitution </a:t>
                      </a: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d’un portfolio par le candidat         </a:t>
                      </a:r>
                      <a:endParaRPr lang="fr-BE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rtl="0" fontAlgn="ctr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2.Entretien </a:t>
                      </a: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devant le jury, d’une durée de 3/4 d’heures.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Dans un centre de validation agréé. Évalué par un jury de 3 personnes au moyen d’une grille </a:t>
                      </a:r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d’évaluation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1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Dans un centre de validation </a:t>
                      </a:r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agréé</a:t>
                      </a:r>
                    </a:p>
                    <a:p>
                      <a:pPr algn="l" rtl="0" fontAlgn="ctr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Évalué </a:t>
                      </a: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 un jury de 3 personnes (identique à celui de l’épreuve) au moyen d’une grille </a:t>
                      </a:r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d’évaluation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1E3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Guidance pré et post épreuve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Accompagnement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6552729" cy="4164095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04864"/>
            <a:ext cx="8928992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intervenants de l’approche dossier</a:t>
            </a:r>
          </a:p>
          <a:p>
            <a:endParaRPr lang="fr-BE" sz="2000" dirty="0" smtClean="0"/>
          </a:p>
          <a:p>
            <a:pPr eaLnBrk="0" hangingPunct="0">
              <a:spcBef>
                <a:spcPct val="50000"/>
              </a:spcBef>
            </a:pPr>
            <a:endParaRPr lang="fr-BE" sz="2000" dirty="0" smtClean="0"/>
          </a:p>
          <a:p>
            <a:pPr eaLnBrk="0" hangingPunct="0">
              <a:spcBef>
                <a:spcPct val="50000"/>
              </a:spcBef>
            </a:pPr>
            <a:endParaRPr lang="fr-BE" sz="2000" dirty="0" smtClean="0"/>
          </a:p>
          <a:p>
            <a:pPr eaLnBrk="0" hangingPunct="0">
              <a:spcBef>
                <a:spcPct val="50000"/>
              </a:spcBef>
            </a:pPr>
            <a:endParaRPr lang="fr-BE" sz="2000" dirty="0" smtClean="0"/>
          </a:p>
          <a:p>
            <a:pPr eaLnBrk="0" hangingPunct="0">
              <a:spcBef>
                <a:spcPct val="50000"/>
              </a:spcBef>
            </a:pPr>
            <a:endParaRPr lang="fr-BE" sz="2000" dirty="0" smtClean="0"/>
          </a:p>
          <a:p>
            <a:pPr eaLnBrk="0" hangingPunct="0">
              <a:spcBef>
                <a:spcPct val="50000"/>
              </a:spcBef>
            </a:pPr>
            <a:endParaRPr lang="fr-BE" sz="2000" dirty="0" smtClean="0"/>
          </a:p>
          <a:p>
            <a:pPr eaLnBrk="0" hangingPunct="0">
              <a:spcBef>
                <a:spcPct val="50000"/>
              </a:spcBef>
            </a:pPr>
            <a:endParaRPr lang="fr-BE" sz="2000" dirty="0" smtClean="0"/>
          </a:p>
          <a:p>
            <a:pPr eaLnBrk="0" hangingPunct="0">
              <a:spcBef>
                <a:spcPct val="50000"/>
              </a:spcBef>
            </a:pPr>
            <a:endParaRPr lang="fr-BE" sz="2000" dirty="0" smtClean="0"/>
          </a:p>
          <a:p>
            <a:pPr eaLnBrk="0" hangingPunct="0">
              <a:spcBef>
                <a:spcPct val="50000"/>
              </a:spcBef>
            </a:pPr>
            <a:r>
              <a:rPr lang="fr-BE" sz="2000" dirty="0" smtClean="0"/>
              <a:t>                                             + le CVDC (projets pilotes)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3197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826414"/>
            <a:ext cx="6984776" cy="39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04864"/>
            <a:ext cx="8928992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validation par rapport à la norme</a:t>
            </a:r>
          </a:p>
          <a:p>
            <a:pPr algn="ctr" eaLnBrk="0" hangingPunct="0">
              <a:spcBef>
                <a:spcPts val="0"/>
              </a:spcBef>
            </a:pPr>
            <a:endParaRPr lang="fr-BE" sz="2000" dirty="0"/>
          </a:p>
          <a:p>
            <a:endParaRPr lang="fr-BE" sz="2000" dirty="0" smtClean="0"/>
          </a:p>
          <a:p>
            <a:endParaRPr lang="fr-BE" sz="2000" dirty="0"/>
          </a:p>
          <a:p>
            <a:r>
              <a:rPr lang="fr-BE" sz="2000" dirty="0" smtClean="0"/>
              <a:t>La </a:t>
            </a:r>
            <a:r>
              <a:rPr lang="fr-BE" sz="2000" dirty="0"/>
              <a:t>référence pour </a:t>
            </a:r>
            <a:endParaRPr lang="fr-BE" sz="2000" dirty="0" smtClean="0"/>
          </a:p>
          <a:p>
            <a:r>
              <a:rPr lang="fr-BE" sz="2000" dirty="0" smtClean="0"/>
              <a:t>l’évaluation</a:t>
            </a:r>
          </a:p>
          <a:p>
            <a:r>
              <a:rPr lang="fr-BE" sz="2000" dirty="0" smtClean="0"/>
              <a:t>est le </a:t>
            </a:r>
            <a:r>
              <a:rPr lang="fr-BE" sz="2000" dirty="0"/>
              <a:t>profil </a:t>
            </a:r>
            <a:endParaRPr lang="fr-BE" sz="2000" dirty="0" smtClean="0"/>
          </a:p>
          <a:p>
            <a:r>
              <a:rPr lang="fr-BE" sz="2000" dirty="0" smtClean="0"/>
              <a:t>de </a:t>
            </a:r>
            <a:r>
              <a:rPr lang="fr-BE" sz="2000" dirty="0"/>
              <a:t>certifications </a:t>
            </a:r>
            <a:endParaRPr lang="fr-BE" sz="2000" dirty="0" smtClean="0"/>
          </a:p>
          <a:p>
            <a:r>
              <a:rPr lang="fr-BE" sz="2000" dirty="0" smtClean="0"/>
              <a:t>(</a:t>
            </a:r>
            <a:r>
              <a:rPr lang="fr-BE" sz="2000" dirty="0"/>
              <a:t>référentiel de </a:t>
            </a:r>
            <a:endParaRPr lang="fr-BE" sz="2000" dirty="0" smtClean="0"/>
          </a:p>
          <a:p>
            <a:r>
              <a:rPr lang="fr-BE" sz="2000" dirty="0" smtClean="0"/>
              <a:t>compétences </a:t>
            </a:r>
          </a:p>
          <a:p>
            <a:r>
              <a:rPr lang="fr-BE" sz="2000" dirty="0" smtClean="0"/>
              <a:t>du </a:t>
            </a:r>
            <a:r>
              <a:rPr lang="fr-BE" sz="2000" dirty="0"/>
              <a:t>Consortium</a:t>
            </a:r>
            <a:r>
              <a:rPr lang="fr-BE" sz="2000" dirty="0" smtClean="0"/>
              <a:t>)</a:t>
            </a:r>
            <a:endParaRPr lang="fr-BE" sz="2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12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8723</TotalTime>
  <Words>759</Words>
  <Application>Microsoft Office PowerPoint</Application>
  <PresentationFormat>Affichage à l'écran (4:3)</PresentationFormat>
  <Paragraphs>141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Consortium de validation des compétences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Angélique TURQUET;s.misonne@bruxellesformation.be</dc:creator>
  <cp:lastModifiedBy>Anbergen Capucine</cp:lastModifiedBy>
  <cp:revision>675</cp:revision>
  <cp:lastPrinted>2017-05-02T10:37:28Z</cp:lastPrinted>
  <dcterms:created xsi:type="dcterms:W3CDTF">2007-03-09T08:53:13Z</dcterms:created>
  <dcterms:modified xsi:type="dcterms:W3CDTF">2017-05-11T09:03:42Z</dcterms:modified>
</cp:coreProperties>
</file>