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4FA1-B71F-419B-AF56-1FC94FCAA66E}" type="datetimeFigureOut">
              <a:rPr lang="fr-BE" smtClean="0"/>
              <a:t>15/05/2017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753C1-0B6A-4C34-840B-5749323BCF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762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Pour </a:t>
            </a:r>
            <a:r>
              <a:rPr lang="nl-BE" sz="2000" dirty="0" err="1"/>
              <a:t>terminer</a:t>
            </a:r>
            <a:r>
              <a:rPr lang="nl-BE" sz="2000" dirty="0"/>
              <a:t>: </a:t>
            </a:r>
            <a:r>
              <a:rPr lang="nl-BE" sz="2000" dirty="0" err="1"/>
              <a:t>une</a:t>
            </a:r>
            <a:r>
              <a:rPr lang="nl-BE" sz="2000" dirty="0"/>
              <a:t> image.</a:t>
            </a:r>
          </a:p>
          <a:p>
            <a:endParaRPr lang="nl-BE" sz="2000" dirty="0"/>
          </a:p>
          <a:p>
            <a:r>
              <a:rPr lang="nl-BE" sz="2000" dirty="0" err="1"/>
              <a:t>Diriger</a:t>
            </a:r>
            <a:r>
              <a:rPr lang="nl-BE" sz="2000" dirty="0"/>
              <a:t> </a:t>
            </a:r>
            <a:r>
              <a:rPr lang="nl-BE" sz="2000" dirty="0" err="1"/>
              <a:t>est</a:t>
            </a:r>
            <a:r>
              <a:rPr lang="nl-BE" sz="2000" dirty="0"/>
              <a:t> plus </a:t>
            </a:r>
            <a:r>
              <a:rPr lang="nl-BE" sz="2000" dirty="0" err="1"/>
              <a:t>facile</a:t>
            </a:r>
            <a:r>
              <a:rPr lang="nl-BE" sz="2000" dirty="0"/>
              <a:t> dans </a:t>
            </a:r>
            <a:r>
              <a:rPr lang="nl-BE" sz="2000" dirty="0" err="1"/>
              <a:t>une</a:t>
            </a:r>
            <a:r>
              <a:rPr lang="nl-BE" sz="2000" dirty="0"/>
              <a:t> </a:t>
            </a:r>
            <a:r>
              <a:rPr lang="nl-BE" sz="2000" dirty="0" err="1"/>
              <a:t>écluse</a:t>
            </a:r>
            <a:r>
              <a:rPr lang="nl-BE" sz="2000" dirty="0"/>
              <a:t> que dans l’ eau libre, </a:t>
            </a:r>
            <a:r>
              <a:rPr lang="nl-BE" sz="2000" dirty="0" err="1"/>
              <a:t>ou</a:t>
            </a:r>
            <a:r>
              <a:rPr lang="nl-BE" sz="2000" dirty="0"/>
              <a:t> </a:t>
            </a:r>
            <a:r>
              <a:rPr lang="nl-BE" sz="2000" dirty="0" err="1"/>
              <a:t>il</a:t>
            </a:r>
            <a:r>
              <a:rPr lang="nl-BE" sz="2000" dirty="0"/>
              <a:t> </a:t>
            </a:r>
            <a:r>
              <a:rPr lang="nl-BE" sz="2000"/>
              <a:t>y </a:t>
            </a:r>
            <a:r>
              <a:rPr lang="nl-BE" sz="2000" smtClean="0"/>
              <a:t>a du </a:t>
            </a:r>
            <a:r>
              <a:rPr lang="nl-BE" sz="2000" dirty="0"/>
              <a:t>vent, des </a:t>
            </a:r>
            <a:r>
              <a:rPr lang="nl-BE" sz="2000" dirty="0" err="1"/>
              <a:t>obstacels</a:t>
            </a:r>
            <a:r>
              <a:rPr lang="nl-BE" sz="2000" dirty="0"/>
              <a:t>, d’ </a:t>
            </a:r>
            <a:r>
              <a:rPr lang="nl-BE" sz="2000" dirty="0" err="1"/>
              <a:t>autres</a:t>
            </a:r>
            <a:r>
              <a:rPr lang="nl-BE" sz="2000" dirty="0"/>
              <a:t> </a:t>
            </a:r>
            <a:r>
              <a:rPr lang="nl-BE" sz="2000" dirty="0" err="1"/>
              <a:t>navires</a:t>
            </a:r>
            <a:r>
              <a:rPr lang="nl-BE" sz="2000" dirty="0"/>
              <a:t>……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11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2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nl-BE" sz="1800" dirty="0"/>
              <a:t>Le Rapport </a:t>
            </a:r>
            <a:r>
              <a:rPr lang="nl-BE" sz="1800" dirty="0" smtClean="0"/>
              <a:t>du </a:t>
            </a:r>
            <a:r>
              <a:rPr lang="nl-BE" sz="1800" dirty="0"/>
              <a:t>CEDEFOP de 2016</a:t>
            </a:r>
          </a:p>
          <a:p>
            <a:r>
              <a:rPr lang="nl-BE" sz="1800" dirty="0"/>
              <a:t>Country Report Belgium </a:t>
            </a:r>
            <a:r>
              <a:rPr lang="nl-BE" sz="1800" dirty="0" err="1"/>
              <a:t>Flanders</a:t>
            </a:r>
            <a:endParaRPr lang="nl-BE" sz="1800" dirty="0"/>
          </a:p>
          <a:p>
            <a:r>
              <a:rPr lang="en-US" sz="1800" dirty="0"/>
              <a:t>2016 update to the European inventory</a:t>
            </a:r>
          </a:p>
          <a:p>
            <a:r>
              <a:rPr lang="en-US" sz="1800" dirty="0"/>
              <a:t>on validation of non-formal and informal learning</a:t>
            </a:r>
          </a:p>
          <a:p>
            <a:r>
              <a:rPr lang="en-US" sz="1800" dirty="0"/>
              <a:t>Country report</a:t>
            </a:r>
          </a:p>
          <a:p>
            <a:r>
              <a:rPr lang="en-US" sz="1800" dirty="0"/>
              <a:t>Belgium-Flanders</a:t>
            </a:r>
          </a:p>
          <a:p>
            <a:r>
              <a:rPr lang="en-US" sz="1800" dirty="0"/>
              <a:t>EN</a:t>
            </a:r>
          </a:p>
          <a:p>
            <a:r>
              <a:rPr lang="en-US" sz="1800" dirty="0"/>
              <a:t>Author: </a:t>
            </a:r>
            <a:r>
              <a:rPr lang="en-US" sz="1800" dirty="0" err="1"/>
              <a:t>Katleen</a:t>
            </a:r>
            <a:r>
              <a:rPr lang="en-US" sz="1800" dirty="0"/>
              <a:t> De Rick</a:t>
            </a:r>
          </a:p>
          <a:p>
            <a:endParaRPr lang="en-US" sz="1800" dirty="0"/>
          </a:p>
          <a:p>
            <a:r>
              <a:rPr lang="en-US" sz="1800" dirty="0"/>
              <a:t>Les </a:t>
            </a:r>
            <a:r>
              <a:rPr lang="en-US" sz="1800" dirty="0" err="1" smtClean="0"/>
              <a:t>objectifs</a:t>
            </a:r>
            <a:r>
              <a:rPr lang="en-US" sz="1800" dirty="0" smtClean="0"/>
              <a:t>: </a:t>
            </a:r>
            <a:r>
              <a:rPr lang="en-US" sz="1800" dirty="0"/>
              <a:t>pour </a:t>
            </a:r>
            <a:r>
              <a:rPr lang="en-US" sz="1800" dirty="0" err="1"/>
              <a:t>montrer</a:t>
            </a:r>
            <a:r>
              <a:rPr lang="en-US" sz="1800" dirty="0"/>
              <a:t> la </a:t>
            </a:r>
            <a:r>
              <a:rPr lang="en-US" sz="1800" dirty="0" err="1"/>
              <a:t>valeur</a:t>
            </a:r>
            <a:r>
              <a:rPr lang="en-US" sz="1800" dirty="0"/>
              <a:t> </a:t>
            </a:r>
            <a:r>
              <a:rPr lang="en-US" sz="1800" dirty="0" err="1"/>
              <a:t>ajoutée</a:t>
            </a:r>
            <a:r>
              <a:rPr lang="en-US" sz="1800" dirty="0"/>
              <a:t> de la </a:t>
            </a:r>
            <a:r>
              <a:rPr lang="en-US" sz="1800" dirty="0" smtClean="0"/>
              <a:t>validation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Décret</a:t>
            </a:r>
            <a:r>
              <a:rPr lang="en-US" sz="1800" dirty="0"/>
              <a:t>: le </a:t>
            </a:r>
            <a:r>
              <a:rPr lang="en-US" sz="1800" dirty="0" smtClean="0"/>
              <a:t>cadre </a:t>
            </a:r>
            <a:r>
              <a:rPr lang="en-US" sz="1800" dirty="0" err="1"/>
              <a:t>légal</a:t>
            </a:r>
            <a:endParaRPr lang="nl-BE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6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6910" y="4767262"/>
            <a:ext cx="5415280" cy="4922608"/>
          </a:xfrm>
        </p:spPr>
        <p:txBody>
          <a:bodyPr>
            <a:normAutofit fontScale="92500" lnSpcReduction="20000"/>
          </a:bodyPr>
          <a:lstStyle/>
          <a:p>
            <a:r>
              <a:rPr lang="nl-BE" sz="1700" dirty="0"/>
              <a:t>Lien </a:t>
            </a:r>
            <a:r>
              <a:rPr lang="nl-BE" sz="1700" dirty="0" err="1"/>
              <a:t>avec</a:t>
            </a:r>
            <a:r>
              <a:rPr lang="nl-BE" sz="1700" dirty="0"/>
              <a:t> la </a:t>
            </a:r>
            <a:r>
              <a:rPr lang="nl-BE" sz="1700" dirty="0" err="1"/>
              <a:t>qualification</a:t>
            </a:r>
            <a:r>
              <a:rPr lang="nl-BE" sz="1700" dirty="0"/>
              <a:t>: </a:t>
            </a:r>
          </a:p>
          <a:p>
            <a:pPr marL="171450" indent="-171450">
              <a:buFontTx/>
              <a:buChar char="-"/>
            </a:pPr>
            <a:r>
              <a:rPr lang="nl-BE" sz="1700" dirty="0" err="1"/>
              <a:t>Qualification</a:t>
            </a:r>
            <a:r>
              <a:rPr lang="nl-BE" sz="1700" dirty="0"/>
              <a:t> </a:t>
            </a:r>
            <a:r>
              <a:rPr lang="nl-BE" sz="1700" dirty="0" err="1"/>
              <a:t>professionelle</a:t>
            </a:r>
            <a:endParaRPr lang="nl-BE" sz="1700" dirty="0"/>
          </a:p>
          <a:p>
            <a:pPr marL="628650" lvl="1" indent="-171450">
              <a:buFontTx/>
              <a:buChar char="-"/>
            </a:pPr>
            <a:r>
              <a:rPr lang="nl-BE" sz="1700" dirty="0"/>
              <a:t>- Dossier de </a:t>
            </a:r>
            <a:r>
              <a:rPr lang="nl-BE" sz="1700" dirty="0" err="1"/>
              <a:t>qualification</a:t>
            </a:r>
            <a:r>
              <a:rPr lang="nl-BE" sz="1700" dirty="0"/>
              <a:t> </a:t>
            </a:r>
            <a:r>
              <a:rPr lang="nl-BE" sz="1700" dirty="0" err="1"/>
              <a:t>professionnelle</a:t>
            </a:r>
            <a:endParaRPr lang="nl-BE" sz="1700" dirty="0"/>
          </a:p>
          <a:p>
            <a:pPr marL="1085850" lvl="2" indent="-171450">
              <a:buFontTx/>
              <a:buChar char="-"/>
            </a:pPr>
            <a:r>
              <a:rPr lang="nl-BE" sz="1700" dirty="0" err="1"/>
              <a:t>Référentiels,méthodes</a:t>
            </a:r>
            <a:r>
              <a:rPr lang="nl-BE" sz="1700" dirty="0"/>
              <a:t> d’ </a:t>
            </a:r>
            <a:r>
              <a:rPr lang="nl-BE" sz="1700" dirty="0" err="1"/>
              <a:t>évaluation</a:t>
            </a:r>
            <a:r>
              <a:rPr lang="nl-BE" sz="1700" dirty="0"/>
              <a:t>, </a:t>
            </a:r>
            <a:r>
              <a:rPr lang="nl-BE" sz="1700" dirty="0" err="1"/>
              <a:t>programmes</a:t>
            </a:r>
            <a:r>
              <a:rPr lang="nl-BE" sz="1700" dirty="0"/>
              <a:t> de </a:t>
            </a:r>
            <a:r>
              <a:rPr lang="nl-BE" sz="1700" dirty="0" err="1"/>
              <a:t>formation</a:t>
            </a:r>
            <a:r>
              <a:rPr lang="nl-BE" sz="1700" dirty="0"/>
              <a:t>, </a:t>
            </a:r>
          </a:p>
          <a:p>
            <a:pPr marL="1085850" lvl="2" indent="-171450">
              <a:buFontTx/>
              <a:buChar char="-"/>
            </a:pPr>
            <a:endParaRPr lang="nl-BE" sz="1700" dirty="0"/>
          </a:p>
          <a:p>
            <a:pPr marL="1085850" lvl="2" indent="-171450">
              <a:buFontTx/>
              <a:buChar char="-"/>
            </a:pPr>
            <a:r>
              <a:rPr lang="nl-BE" sz="1700" dirty="0"/>
              <a:t>Les </a:t>
            </a:r>
            <a:r>
              <a:rPr lang="nl-BE" sz="1700" dirty="0" err="1"/>
              <a:t>réferenteisl</a:t>
            </a:r>
            <a:r>
              <a:rPr lang="nl-BE" sz="1700" dirty="0"/>
              <a:t> </a:t>
            </a:r>
            <a:r>
              <a:rPr lang="nl-BE" sz="1700" dirty="0" err="1"/>
              <a:t>actuels</a:t>
            </a:r>
            <a:r>
              <a:rPr lang="nl-BE" sz="1700" dirty="0"/>
              <a:t> ne </a:t>
            </a:r>
            <a:r>
              <a:rPr lang="nl-BE" sz="1700" dirty="0" err="1"/>
              <a:t>sont</a:t>
            </a:r>
            <a:r>
              <a:rPr lang="nl-BE" sz="1700" dirty="0"/>
              <a:t> pas </a:t>
            </a:r>
            <a:r>
              <a:rPr lang="nl-BE" sz="1700" dirty="0" err="1"/>
              <a:t>basées</a:t>
            </a:r>
            <a:r>
              <a:rPr lang="nl-BE" sz="1700" dirty="0"/>
              <a:t> </a:t>
            </a:r>
            <a:r>
              <a:rPr lang="nl-BE" sz="1700" dirty="0" err="1"/>
              <a:t>sur</a:t>
            </a:r>
            <a:r>
              <a:rPr lang="nl-BE" sz="1700" dirty="0"/>
              <a:t> les dossiers de </a:t>
            </a:r>
            <a:r>
              <a:rPr lang="nl-BE" sz="1700" dirty="0" err="1"/>
              <a:t>qualification</a:t>
            </a:r>
            <a:endParaRPr lang="nl-BE" sz="1700" dirty="0"/>
          </a:p>
          <a:p>
            <a:pPr marL="1085850" lvl="2" indent="-171450">
              <a:buFontTx/>
              <a:buChar char="-"/>
            </a:pPr>
            <a:endParaRPr lang="nl-BE" sz="1700" dirty="0"/>
          </a:p>
          <a:p>
            <a:pPr marL="1085850" lvl="2" indent="-171450">
              <a:buFontTx/>
              <a:buChar char="-"/>
            </a:pPr>
            <a:endParaRPr lang="nl-BE" sz="1700" dirty="0"/>
          </a:p>
          <a:p>
            <a:pPr lvl="2"/>
            <a:endParaRPr lang="nl-BE" sz="1700" dirty="0"/>
          </a:p>
          <a:p>
            <a:r>
              <a:rPr lang="nl-BE" sz="1700" dirty="0"/>
              <a:t>La </a:t>
            </a:r>
            <a:r>
              <a:rPr lang="nl-BE" sz="1700" dirty="0" err="1"/>
              <a:t>valeur</a:t>
            </a:r>
            <a:r>
              <a:rPr lang="nl-BE" sz="1700" dirty="0"/>
              <a:t>: </a:t>
            </a:r>
            <a:r>
              <a:rPr lang="nl-BE" sz="1700" dirty="0" err="1"/>
              <a:t>peu</a:t>
            </a:r>
            <a:r>
              <a:rPr lang="nl-BE" sz="1700" dirty="0"/>
              <a:t> d’ </a:t>
            </a:r>
            <a:r>
              <a:rPr lang="nl-BE" sz="1700" dirty="0" err="1"/>
              <a:t>intétêt</a:t>
            </a:r>
            <a:r>
              <a:rPr lang="nl-BE" sz="1700" dirty="0"/>
              <a:t> pour </a:t>
            </a:r>
            <a:r>
              <a:rPr lang="nl-BE" sz="1700" dirty="0" err="1"/>
              <a:t>une</a:t>
            </a:r>
            <a:r>
              <a:rPr lang="nl-BE" sz="1700" dirty="0"/>
              <a:t> </a:t>
            </a:r>
            <a:r>
              <a:rPr lang="nl-BE" sz="1700" dirty="0" err="1"/>
              <a:t>liste</a:t>
            </a:r>
            <a:r>
              <a:rPr lang="nl-BE" sz="1700" dirty="0"/>
              <a:t> de </a:t>
            </a:r>
            <a:r>
              <a:rPr lang="nl-BE" sz="1700" dirty="0" err="1"/>
              <a:t>professions</a:t>
            </a:r>
            <a:r>
              <a:rPr lang="nl-BE" sz="1700" dirty="0"/>
              <a:t>: on </a:t>
            </a:r>
            <a:r>
              <a:rPr lang="nl-BE" sz="1700" dirty="0" err="1"/>
              <a:t>avait</a:t>
            </a:r>
            <a:r>
              <a:rPr lang="nl-BE" sz="1700" dirty="0"/>
              <a:t> des </a:t>
            </a:r>
            <a:r>
              <a:rPr lang="nl-BE" sz="1700" dirty="0" err="1"/>
              <a:t>épreuves</a:t>
            </a:r>
            <a:r>
              <a:rPr lang="nl-BE" sz="1700" dirty="0"/>
              <a:t> </a:t>
            </a:r>
            <a:r>
              <a:rPr lang="nl-BE" sz="1700" dirty="0" err="1"/>
              <a:t>pourà</a:t>
            </a:r>
            <a:r>
              <a:rPr lang="nl-BE" sz="1700" dirty="0"/>
              <a:t> </a:t>
            </a:r>
            <a:r>
              <a:rPr lang="nl-BE" sz="1700" dirty="0" err="1"/>
              <a:t>peu</a:t>
            </a:r>
            <a:r>
              <a:rPr lang="nl-BE" sz="1700" dirty="0"/>
              <a:t> </a:t>
            </a:r>
            <a:r>
              <a:rPr lang="nl-BE" sz="1700" dirty="0" err="1"/>
              <a:t>près</a:t>
            </a:r>
            <a:r>
              <a:rPr lang="nl-BE" sz="1700" dirty="0"/>
              <a:t> </a:t>
            </a:r>
            <a:r>
              <a:rPr lang="nl-BE" sz="1700" dirty="0" err="1"/>
              <a:t>quarante</a:t>
            </a:r>
            <a:r>
              <a:rPr lang="nl-BE" sz="1700" dirty="0"/>
              <a:t> </a:t>
            </a:r>
            <a:r>
              <a:rPr lang="nl-BE" sz="1700" dirty="0" err="1"/>
              <a:t>professions</a:t>
            </a:r>
            <a:r>
              <a:rPr lang="nl-BE" sz="1700" dirty="0"/>
              <a:t>: chauffeur d’ autobus, chauffeur d’ autocar, monteur des pneus, </a:t>
            </a:r>
            <a:r>
              <a:rPr lang="nl-BE" sz="1700" dirty="0" err="1"/>
              <a:t>dispatcher</a:t>
            </a:r>
            <a:r>
              <a:rPr lang="nl-BE" sz="1700" dirty="0"/>
              <a:t>, </a:t>
            </a:r>
            <a:r>
              <a:rPr lang="nl-BE" sz="1700" dirty="0" err="1"/>
              <a:t>tiserand</a:t>
            </a:r>
            <a:r>
              <a:rPr lang="nl-BE" sz="1700" dirty="0"/>
              <a:t>, </a:t>
            </a:r>
            <a:r>
              <a:rPr lang="nl-BE" sz="1700" dirty="0" err="1"/>
              <a:t>aidee</a:t>
            </a:r>
            <a:r>
              <a:rPr lang="nl-BE" sz="1700" dirty="0"/>
              <a:t>- </a:t>
            </a:r>
            <a:r>
              <a:rPr lang="nl-BE" sz="1700" dirty="0" err="1"/>
              <a:t>comptable</a:t>
            </a:r>
            <a:r>
              <a:rPr lang="nl-BE" sz="1700" dirty="0"/>
              <a:t>, </a:t>
            </a:r>
            <a:r>
              <a:rPr lang="nl-BE" sz="1700" dirty="0" err="1"/>
              <a:t>élekctricien</a:t>
            </a:r>
            <a:r>
              <a:rPr lang="nl-BE" sz="1700" dirty="0"/>
              <a:t> </a:t>
            </a:r>
            <a:r>
              <a:rPr lang="nl-BE" sz="1700" dirty="0" err="1"/>
              <a:t>bâtiment</a:t>
            </a:r>
            <a:r>
              <a:rPr lang="nl-BE" sz="1700" dirty="0"/>
              <a:t> et </a:t>
            </a:r>
            <a:r>
              <a:rPr lang="nl-BE" sz="1700" dirty="0" err="1"/>
              <a:t>industriel</a:t>
            </a:r>
            <a:r>
              <a:rPr lang="nl-BE" sz="1700" dirty="0"/>
              <a:t>, </a:t>
            </a:r>
            <a:r>
              <a:rPr lang="nl-BE" sz="1700" dirty="0" err="1"/>
              <a:t>paintre</a:t>
            </a:r>
            <a:r>
              <a:rPr lang="nl-BE" sz="1700" dirty="0"/>
              <a:t> </a:t>
            </a:r>
            <a:r>
              <a:rPr lang="nl-BE" sz="1700" dirty="0" err="1"/>
              <a:t>industriel</a:t>
            </a:r>
            <a:r>
              <a:rPr lang="nl-BE" sz="1700" dirty="0"/>
              <a:t>, coiffeur, </a:t>
            </a:r>
            <a:r>
              <a:rPr lang="nl-BE" sz="1700" dirty="0" err="1"/>
              <a:t>magasinier</a:t>
            </a:r>
            <a:r>
              <a:rPr lang="nl-BE" sz="1700" dirty="0"/>
              <a:t>, aide- </a:t>
            </a:r>
            <a:r>
              <a:rPr lang="nl-BE" sz="1700" dirty="0" err="1"/>
              <a:t>magasinier</a:t>
            </a:r>
            <a:r>
              <a:rPr lang="nl-BE" sz="1700" dirty="0"/>
              <a:t>, </a:t>
            </a:r>
            <a:r>
              <a:rPr lang="nl-BE" sz="1700" dirty="0" err="1"/>
              <a:t>opérateur</a:t>
            </a:r>
            <a:r>
              <a:rPr lang="nl-BE" sz="1700" dirty="0"/>
              <a:t> d’ </a:t>
            </a:r>
            <a:r>
              <a:rPr lang="nl-BE" sz="1700" dirty="0" err="1"/>
              <a:t>une</a:t>
            </a:r>
            <a:r>
              <a:rPr lang="nl-BE" sz="1700" dirty="0"/>
              <a:t> </a:t>
            </a:r>
            <a:r>
              <a:rPr lang="nl-BE" sz="1700" dirty="0" err="1"/>
              <a:t>grue</a:t>
            </a:r>
            <a:r>
              <a:rPr lang="nl-BE" sz="1700" dirty="0"/>
              <a:t> mobile, </a:t>
            </a:r>
            <a:r>
              <a:rPr lang="nl-BE" sz="1700" dirty="0" err="1"/>
              <a:t>opérateur</a:t>
            </a:r>
            <a:r>
              <a:rPr lang="nl-BE" sz="1700" dirty="0"/>
              <a:t> d’ </a:t>
            </a:r>
            <a:r>
              <a:rPr lang="nl-BE" sz="1700" dirty="0" err="1"/>
              <a:t>une</a:t>
            </a:r>
            <a:r>
              <a:rPr lang="nl-BE" sz="1700" dirty="0"/>
              <a:t> </a:t>
            </a:r>
            <a:r>
              <a:rPr lang="nl-BE" sz="1700" dirty="0" err="1"/>
              <a:t>grue</a:t>
            </a:r>
            <a:r>
              <a:rPr lang="nl-BE" sz="1700" dirty="0"/>
              <a:t> à tour….</a:t>
            </a:r>
          </a:p>
          <a:p>
            <a:endParaRPr lang="nl-BE" sz="1700" dirty="0"/>
          </a:p>
          <a:p>
            <a:r>
              <a:rPr lang="nl-BE" sz="1700" dirty="0" err="1"/>
              <a:t>Qualification</a:t>
            </a:r>
            <a:r>
              <a:rPr lang="nl-BE" sz="1700" dirty="0"/>
              <a:t> </a:t>
            </a:r>
            <a:r>
              <a:rPr lang="nl-BE" sz="1700" dirty="0" err="1"/>
              <a:t>framework</a:t>
            </a:r>
            <a:r>
              <a:rPr lang="nl-BE" sz="1700" dirty="0"/>
              <a:t>: </a:t>
            </a:r>
            <a:r>
              <a:rPr lang="nl-BE" sz="1700" dirty="0" err="1"/>
              <a:t>distinction</a:t>
            </a:r>
            <a:r>
              <a:rPr lang="nl-BE" sz="1700" dirty="0"/>
              <a:t> </a:t>
            </a:r>
            <a:r>
              <a:rPr lang="nl-BE" sz="1700" dirty="0" err="1"/>
              <a:t>entre</a:t>
            </a:r>
            <a:r>
              <a:rPr lang="nl-BE" sz="1700" dirty="0"/>
              <a:t> </a:t>
            </a:r>
            <a:r>
              <a:rPr lang="nl-BE" sz="1700" dirty="0" err="1"/>
              <a:t>une</a:t>
            </a:r>
            <a:r>
              <a:rPr lang="nl-BE" sz="1700" dirty="0"/>
              <a:t> </a:t>
            </a:r>
            <a:r>
              <a:rPr lang="nl-BE" sz="1700" dirty="0" err="1"/>
              <a:t>qualification</a:t>
            </a:r>
            <a:r>
              <a:rPr lang="nl-BE" sz="1700" dirty="0"/>
              <a:t> de l’ </a:t>
            </a:r>
            <a:r>
              <a:rPr lang="nl-BE" sz="1700" dirty="0" err="1"/>
              <a:t>enseignement</a:t>
            </a:r>
            <a:r>
              <a:rPr lang="nl-BE" sz="1700" dirty="0"/>
              <a:t> et </a:t>
            </a:r>
            <a:r>
              <a:rPr lang="nl-BE" sz="1700" dirty="0" err="1"/>
              <a:t>une</a:t>
            </a:r>
            <a:r>
              <a:rPr lang="nl-BE" sz="1700" dirty="0"/>
              <a:t> </a:t>
            </a:r>
            <a:r>
              <a:rPr lang="nl-BE" sz="1700" dirty="0" err="1"/>
              <a:t>qualification</a:t>
            </a:r>
            <a:r>
              <a:rPr lang="nl-BE" sz="1700" dirty="0"/>
              <a:t> </a:t>
            </a:r>
            <a:r>
              <a:rPr lang="nl-BE" sz="1700" dirty="0" err="1"/>
              <a:t>professionnelle</a:t>
            </a:r>
            <a:endParaRPr lang="nl-BE" sz="1700" dirty="0"/>
          </a:p>
          <a:p>
            <a:endParaRPr lang="nl-BE" sz="1700" dirty="0"/>
          </a:p>
          <a:p>
            <a:pPr marL="1085850" lvl="2" indent="-171450">
              <a:buFontTx/>
              <a:buChar char="-"/>
            </a:pPr>
            <a:endParaRPr lang="nl-BE" dirty="0"/>
          </a:p>
          <a:p>
            <a:pPr lvl="2"/>
            <a:r>
              <a:rPr lang="nl-BE" dirty="0"/>
              <a:t>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600" dirty="0"/>
              <a:t>Les fiches ROME ne </a:t>
            </a:r>
            <a:r>
              <a:rPr lang="nl-BE" sz="1600" dirty="0" err="1"/>
              <a:t>sont</a:t>
            </a:r>
            <a:r>
              <a:rPr lang="nl-BE" sz="1600" dirty="0"/>
              <a:t> pas </a:t>
            </a:r>
            <a:r>
              <a:rPr lang="nl-BE" sz="1600" dirty="0" err="1"/>
              <a:t>toujours</a:t>
            </a:r>
            <a:r>
              <a:rPr lang="nl-BE" sz="1600" dirty="0"/>
              <a:t> </a:t>
            </a:r>
            <a:r>
              <a:rPr lang="nl-BE" sz="1600" dirty="0" err="1"/>
              <a:t>adaptés</a:t>
            </a:r>
            <a:r>
              <a:rPr lang="nl-BE" sz="1600" dirty="0"/>
              <a:t>  au </a:t>
            </a:r>
            <a:r>
              <a:rPr lang="nl-BE" sz="1600" dirty="0" err="1"/>
              <a:t>marché</a:t>
            </a:r>
            <a:r>
              <a:rPr lang="nl-BE" sz="1600" dirty="0"/>
              <a:t> d’ </a:t>
            </a:r>
            <a:r>
              <a:rPr lang="nl-BE" sz="1600" dirty="0" err="1"/>
              <a:t>emploi</a:t>
            </a:r>
            <a:r>
              <a:rPr lang="nl-BE" sz="1600" dirty="0"/>
              <a:t> en </a:t>
            </a:r>
            <a:r>
              <a:rPr lang="nl-BE" sz="1600" dirty="0" err="1"/>
              <a:t>Belgique</a:t>
            </a:r>
            <a:r>
              <a:rPr lang="nl-BE" sz="1600" dirty="0"/>
              <a:t>, </a:t>
            </a:r>
            <a:r>
              <a:rPr lang="nl-BE" sz="1600" dirty="0" err="1"/>
              <a:t>certains</a:t>
            </a:r>
            <a:r>
              <a:rPr lang="nl-BE" sz="1600" dirty="0"/>
              <a:t> </a:t>
            </a:r>
            <a:r>
              <a:rPr lang="nl-BE" sz="1600" dirty="0" err="1"/>
              <a:t>professions</a:t>
            </a:r>
            <a:r>
              <a:rPr lang="nl-BE" sz="1600" dirty="0"/>
              <a:t> ont </a:t>
            </a:r>
            <a:r>
              <a:rPr lang="nl-BE" sz="1600" dirty="0" err="1"/>
              <a:t>un</a:t>
            </a:r>
            <a:r>
              <a:rPr lang="nl-BE" sz="1600" dirty="0"/>
              <a:t> </a:t>
            </a:r>
            <a:r>
              <a:rPr lang="nl-BE" sz="1600" dirty="0" err="1"/>
              <a:t>autre</a:t>
            </a:r>
            <a:r>
              <a:rPr lang="nl-BE" sz="1600" dirty="0"/>
              <a:t> </a:t>
            </a:r>
            <a:r>
              <a:rPr lang="nl-BE" sz="1600" dirty="0" err="1"/>
              <a:t>contenu</a:t>
            </a:r>
            <a:r>
              <a:rPr lang="nl-BE" sz="1600" dirty="0"/>
              <a:t> en France que dans </a:t>
            </a:r>
            <a:r>
              <a:rPr lang="nl-BE" sz="1600" dirty="0" err="1"/>
              <a:t>un</a:t>
            </a:r>
            <a:r>
              <a:rPr lang="nl-BE" sz="1600" dirty="0"/>
              <a:t> </a:t>
            </a:r>
            <a:r>
              <a:rPr lang="nl-BE" sz="1600" dirty="0" err="1"/>
              <a:t>autre</a:t>
            </a:r>
            <a:r>
              <a:rPr lang="nl-BE" sz="1600" dirty="0"/>
              <a:t> </a:t>
            </a:r>
            <a:r>
              <a:rPr lang="nl-BE" sz="1600" dirty="0" err="1"/>
              <a:t>pays</a:t>
            </a:r>
            <a:r>
              <a:rPr lang="nl-BE" sz="1600" dirty="0"/>
              <a:t>.</a:t>
            </a:r>
          </a:p>
          <a:p>
            <a:endParaRPr lang="nl-BE" sz="1600" dirty="0"/>
          </a:p>
          <a:p>
            <a:r>
              <a:rPr lang="nl-BE" sz="1600" dirty="0"/>
              <a:t>Piste 1 et 2: </a:t>
            </a:r>
            <a:r>
              <a:rPr lang="nl-BE" sz="1600" dirty="0" err="1"/>
              <a:t>basé</a:t>
            </a:r>
            <a:r>
              <a:rPr lang="nl-BE" sz="1600" dirty="0"/>
              <a:t> </a:t>
            </a:r>
            <a:r>
              <a:rPr lang="nl-BE" sz="1600" dirty="0" err="1"/>
              <a:t>sur</a:t>
            </a:r>
            <a:r>
              <a:rPr lang="nl-BE" sz="1600" dirty="0"/>
              <a:t> </a:t>
            </a:r>
            <a:r>
              <a:rPr lang="nl-BE" sz="1600" dirty="0" err="1"/>
              <a:t>un</a:t>
            </a:r>
            <a:r>
              <a:rPr lang="nl-BE" sz="1600" dirty="0"/>
              <a:t> </a:t>
            </a:r>
            <a:r>
              <a:rPr lang="nl-BE" sz="1600" dirty="0" err="1"/>
              <a:t>système</a:t>
            </a:r>
            <a:r>
              <a:rPr lang="nl-BE" sz="1600" dirty="0"/>
              <a:t> TIC: </a:t>
            </a:r>
            <a:r>
              <a:rPr lang="nl-BE" sz="1600" dirty="0" err="1"/>
              <a:t>un</a:t>
            </a:r>
            <a:r>
              <a:rPr lang="nl-BE" sz="1600" dirty="0"/>
              <a:t> dossier dans </a:t>
            </a:r>
            <a:r>
              <a:rPr lang="nl-BE" sz="1600" dirty="0" err="1"/>
              <a:t>une</a:t>
            </a:r>
            <a:r>
              <a:rPr lang="nl-BE" sz="1600" dirty="0"/>
              <a:t> base de </a:t>
            </a:r>
            <a:r>
              <a:rPr lang="nl-BE" sz="1600" dirty="0" err="1"/>
              <a:t>données</a:t>
            </a:r>
            <a:endParaRPr lang="nl-BE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9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600" dirty="0" err="1"/>
              <a:t>Situation</a:t>
            </a:r>
            <a:r>
              <a:rPr lang="nl-BE" sz="1600" dirty="0"/>
              <a:t> des </a:t>
            </a:r>
            <a:r>
              <a:rPr lang="nl-BE" sz="1600" dirty="0" err="1"/>
              <a:t>demandeurs</a:t>
            </a:r>
            <a:r>
              <a:rPr lang="nl-BE" sz="1600" dirty="0"/>
              <a:t> d’ </a:t>
            </a:r>
            <a:r>
              <a:rPr lang="nl-BE" sz="1600" dirty="0" err="1"/>
              <a:t>emploi</a:t>
            </a:r>
            <a:r>
              <a:rPr lang="nl-BE" sz="1600" dirty="0"/>
              <a:t>:</a:t>
            </a:r>
          </a:p>
          <a:p>
            <a:endParaRPr lang="nl-BE" sz="1600" dirty="0"/>
          </a:p>
          <a:p>
            <a:pPr marL="171450" indent="-171450">
              <a:buFontTx/>
              <a:buChar char="-"/>
            </a:pPr>
            <a:r>
              <a:rPr lang="nl-BE" sz="1600" dirty="0" err="1"/>
              <a:t>Ceux</a:t>
            </a:r>
            <a:r>
              <a:rPr lang="nl-BE" sz="1600" dirty="0"/>
              <a:t> </a:t>
            </a:r>
            <a:r>
              <a:rPr lang="nl-BE" sz="1600" dirty="0" err="1"/>
              <a:t>qui</a:t>
            </a:r>
            <a:r>
              <a:rPr lang="nl-BE" sz="1600" dirty="0"/>
              <a:t> ne </a:t>
            </a:r>
            <a:r>
              <a:rPr lang="nl-BE" sz="1600" dirty="0" err="1"/>
              <a:t>suivent</a:t>
            </a:r>
            <a:r>
              <a:rPr lang="nl-BE" sz="1600" dirty="0"/>
              <a:t> pas </a:t>
            </a:r>
            <a:r>
              <a:rPr lang="nl-BE" sz="1600" dirty="0" err="1"/>
              <a:t>une</a:t>
            </a:r>
            <a:r>
              <a:rPr lang="nl-BE" sz="1600" dirty="0"/>
              <a:t> </a:t>
            </a:r>
            <a:r>
              <a:rPr lang="nl-BE" sz="1600" dirty="0" err="1"/>
              <a:t>formation</a:t>
            </a:r>
            <a:r>
              <a:rPr lang="nl-BE" sz="1600" dirty="0"/>
              <a:t>, mais </a:t>
            </a:r>
            <a:r>
              <a:rPr lang="nl-BE" sz="1600" dirty="0" err="1"/>
              <a:t>qui</a:t>
            </a:r>
            <a:r>
              <a:rPr lang="nl-BE" sz="1600" dirty="0"/>
              <a:t> s’ </a:t>
            </a:r>
            <a:r>
              <a:rPr lang="nl-BE" sz="1600" dirty="0" err="1"/>
              <a:t>inscrivent</a:t>
            </a:r>
            <a:r>
              <a:rPr lang="nl-BE" sz="1600" dirty="0"/>
              <a:t> </a:t>
            </a:r>
            <a:r>
              <a:rPr lang="nl-BE" sz="1600" dirty="0" err="1"/>
              <a:t>chez</a:t>
            </a:r>
            <a:r>
              <a:rPr lang="nl-BE" sz="1600" dirty="0"/>
              <a:t> VDAB dans </a:t>
            </a:r>
            <a:r>
              <a:rPr lang="nl-BE" sz="1600" dirty="0" err="1"/>
              <a:t>une</a:t>
            </a:r>
            <a:r>
              <a:rPr lang="nl-BE" sz="1600" dirty="0"/>
              <a:t> </a:t>
            </a:r>
            <a:r>
              <a:rPr lang="nl-BE" sz="1600" dirty="0" err="1"/>
              <a:t>profession</a:t>
            </a:r>
            <a:r>
              <a:rPr lang="nl-BE" sz="1600" dirty="0"/>
              <a:t> pour </a:t>
            </a:r>
            <a:r>
              <a:rPr lang="nl-BE" sz="1600" dirty="0" err="1"/>
              <a:t>laquelle</a:t>
            </a:r>
            <a:r>
              <a:rPr lang="nl-BE" sz="1600" dirty="0"/>
              <a:t> </a:t>
            </a:r>
            <a:r>
              <a:rPr lang="nl-BE" sz="1600" dirty="0" err="1"/>
              <a:t>il</a:t>
            </a:r>
            <a:r>
              <a:rPr lang="nl-BE" sz="1600" dirty="0"/>
              <a:t> </a:t>
            </a:r>
            <a:r>
              <a:rPr lang="nl-BE" sz="1600" dirty="0" err="1"/>
              <a:t>existe</a:t>
            </a:r>
            <a:r>
              <a:rPr lang="nl-BE" sz="1600" dirty="0"/>
              <a:t> </a:t>
            </a:r>
            <a:r>
              <a:rPr lang="nl-BE" sz="1600" dirty="0" err="1"/>
              <a:t>un</a:t>
            </a:r>
            <a:r>
              <a:rPr lang="nl-BE" sz="1600" dirty="0"/>
              <a:t> </a:t>
            </a:r>
            <a:r>
              <a:rPr lang="nl-BE" sz="1600" dirty="0" err="1"/>
              <a:t>titre</a:t>
            </a:r>
            <a:r>
              <a:rPr lang="nl-BE" sz="1600" dirty="0"/>
              <a:t> de </a:t>
            </a:r>
            <a:r>
              <a:rPr lang="nl-BE" sz="1600" dirty="0" err="1"/>
              <a:t>compétence</a:t>
            </a:r>
            <a:r>
              <a:rPr lang="nl-BE" sz="1600" dirty="0"/>
              <a:t> </a:t>
            </a:r>
            <a:r>
              <a:rPr lang="nl-BE" sz="1600" dirty="0" err="1"/>
              <a:t>sont</a:t>
            </a:r>
            <a:r>
              <a:rPr lang="nl-BE" sz="1600" dirty="0"/>
              <a:t> </a:t>
            </a:r>
            <a:r>
              <a:rPr lang="nl-BE" sz="1600" dirty="0" err="1"/>
              <a:t>avertis</a:t>
            </a:r>
            <a:r>
              <a:rPr lang="nl-BE" sz="1600" dirty="0"/>
              <a:t> par </a:t>
            </a:r>
            <a:r>
              <a:rPr lang="nl-BE" sz="1600" dirty="0" err="1"/>
              <a:t>courrier</a:t>
            </a:r>
            <a:r>
              <a:rPr lang="nl-BE" sz="1600" dirty="0"/>
              <a:t> que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titre</a:t>
            </a:r>
            <a:r>
              <a:rPr lang="nl-BE" sz="1600" dirty="0"/>
              <a:t> de </a:t>
            </a:r>
            <a:r>
              <a:rPr lang="nl-BE" sz="1600" dirty="0" err="1"/>
              <a:t>compétence</a:t>
            </a:r>
            <a:r>
              <a:rPr lang="nl-BE" sz="1600" dirty="0"/>
              <a:t> </a:t>
            </a:r>
            <a:r>
              <a:rPr lang="nl-BE" sz="1600" dirty="0" err="1"/>
              <a:t>existe</a:t>
            </a:r>
            <a:r>
              <a:rPr lang="nl-BE" sz="1600" dirty="0"/>
              <a:t>. Des </a:t>
            </a:r>
            <a:r>
              <a:rPr lang="nl-BE" sz="1600" dirty="0" err="1"/>
              <a:t>demandes</a:t>
            </a:r>
            <a:r>
              <a:rPr lang="nl-BE" sz="1600" dirty="0"/>
              <a:t> au </a:t>
            </a:r>
            <a:r>
              <a:rPr lang="nl-BE" sz="1600" dirty="0" err="1"/>
              <a:t>début</a:t>
            </a:r>
            <a:r>
              <a:rPr lang="nl-BE" sz="1600" dirty="0"/>
              <a:t>, mais </a:t>
            </a:r>
            <a:r>
              <a:rPr lang="nl-BE" sz="1600" dirty="0" err="1"/>
              <a:t>ça</a:t>
            </a:r>
            <a:r>
              <a:rPr lang="nl-BE" sz="1600" dirty="0"/>
              <a:t> </a:t>
            </a:r>
            <a:r>
              <a:rPr lang="nl-BE" sz="1600" dirty="0" err="1"/>
              <a:t>affaiblit</a:t>
            </a:r>
            <a:endParaRPr lang="nl-BE" sz="1600" dirty="0"/>
          </a:p>
          <a:p>
            <a:endParaRPr lang="nl-BE" sz="1600" dirty="0"/>
          </a:p>
          <a:p>
            <a:pPr marL="171450" indent="-171450">
              <a:buFontTx/>
              <a:buChar char="-"/>
            </a:pPr>
            <a:r>
              <a:rPr lang="nl-BE" sz="1600" dirty="0" err="1"/>
              <a:t>Ceux</a:t>
            </a:r>
            <a:r>
              <a:rPr lang="nl-BE" sz="1600" dirty="0"/>
              <a:t> </a:t>
            </a:r>
            <a:r>
              <a:rPr lang="nl-BE" sz="1600" dirty="0" err="1"/>
              <a:t>qui</a:t>
            </a:r>
            <a:r>
              <a:rPr lang="nl-BE" sz="1600" dirty="0"/>
              <a:t> </a:t>
            </a:r>
            <a:r>
              <a:rPr lang="nl-BE" sz="1600" dirty="0" err="1"/>
              <a:t>suivent</a:t>
            </a:r>
            <a:r>
              <a:rPr lang="nl-BE" sz="1600" dirty="0"/>
              <a:t> </a:t>
            </a:r>
            <a:r>
              <a:rPr lang="nl-BE" sz="1600" dirty="0" err="1"/>
              <a:t>une</a:t>
            </a:r>
            <a:r>
              <a:rPr lang="nl-BE" sz="1600" dirty="0"/>
              <a:t> </a:t>
            </a:r>
            <a:r>
              <a:rPr lang="nl-BE" sz="1600" dirty="0" err="1"/>
              <a:t>formation</a:t>
            </a:r>
            <a:r>
              <a:rPr lang="nl-BE" sz="1600" dirty="0"/>
              <a:t> pour </a:t>
            </a:r>
            <a:r>
              <a:rPr lang="nl-BE" sz="1600" dirty="0" err="1"/>
              <a:t>laquelle</a:t>
            </a:r>
            <a:r>
              <a:rPr lang="nl-BE" sz="1600" dirty="0"/>
              <a:t> </a:t>
            </a:r>
            <a:r>
              <a:rPr lang="nl-BE" sz="1600" dirty="0" err="1"/>
              <a:t>existe</a:t>
            </a:r>
            <a:r>
              <a:rPr lang="nl-BE" sz="1600" dirty="0"/>
              <a:t> </a:t>
            </a:r>
            <a:r>
              <a:rPr lang="nl-BE" sz="1600" dirty="0" err="1"/>
              <a:t>un</a:t>
            </a:r>
            <a:r>
              <a:rPr lang="nl-BE" sz="1600" dirty="0"/>
              <a:t> </a:t>
            </a:r>
            <a:r>
              <a:rPr lang="nl-BE" sz="1600" dirty="0" err="1"/>
              <a:t>titre</a:t>
            </a:r>
            <a:r>
              <a:rPr lang="nl-BE" sz="1600" dirty="0"/>
              <a:t> de </a:t>
            </a:r>
            <a:r>
              <a:rPr lang="nl-BE" sz="1600" dirty="0" err="1"/>
              <a:t>compétence</a:t>
            </a:r>
            <a:r>
              <a:rPr lang="nl-BE" sz="1600" dirty="0"/>
              <a:t> </a:t>
            </a:r>
            <a:r>
              <a:rPr lang="nl-BE" sz="1600" dirty="0" err="1"/>
              <a:t>sont</a:t>
            </a:r>
            <a:r>
              <a:rPr lang="nl-BE" sz="1600" dirty="0"/>
              <a:t> </a:t>
            </a:r>
            <a:r>
              <a:rPr lang="nl-BE" sz="1600" dirty="0" err="1"/>
              <a:t>évalués</a:t>
            </a:r>
            <a:r>
              <a:rPr lang="nl-BE" sz="1600" dirty="0"/>
              <a:t> de la </a:t>
            </a:r>
            <a:r>
              <a:rPr lang="nl-BE" sz="1600" dirty="0" err="1"/>
              <a:t>manière</a:t>
            </a:r>
            <a:r>
              <a:rPr lang="nl-BE" sz="1600" dirty="0"/>
              <a:t> </a:t>
            </a:r>
            <a:r>
              <a:rPr lang="nl-BE" sz="1600" dirty="0" err="1"/>
              <a:t>traditionelle</a:t>
            </a:r>
            <a:r>
              <a:rPr lang="nl-BE" sz="1600" dirty="0"/>
              <a:t> à la fin de la </a:t>
            </a:r>
            <a:r>
              <a:rPr lang="nl-BE" sz="1600" dirty="0" err="1"/>
              <a:t>formation</a:t>
            </a:r>
            <a:r>
              <a:rPr lang="nl-BE" sz="1600" dirty="0"/>
              <a:t>, </a:t>
            </a:r>
            <a:r>
              <a:rPr lang="nl-BE" sz="1600" dirty="0" err="1"/>
              <a:t>donc</a:t>
            </a:r>
            <a:r>
              <a:rPr lang="nl-BE" sz="1600" dirty="0"/>
              <a:t> pas d’ </a:t>
            </a:r>
            <a:r>
              <a:rPr lang="nl-BE" sz="1600" dirty="0" err="1"/>
              <a:t>évaluation</a:t>
            </a:r>
            <a:r>
              <a:rPr lang="nl-BE" sz="1600" dirty="0"/>
              <a:t> </a:t>
            </a:r>
            <a:r>
              <a:rPr lang="nl-BE" sz="1600" dirty="0" err="1"/>
              <a:t>supplémentaire</a:t>
            </a:r>
            <a:r>
              <a:rPr lang="nl-BE" sz="1600" dirty="0"/>
              <a:t> pour </a:t>
            </a:r>
            <a:r>
              <a:rPr lang="nl-BE" sz="1600" dirty="0" err="1"/>
              <a:t>le</a:t>
            </a:r>
            <a:r>
              <a:rPr lang="nl-BE" sz="1600" dirty="0"/>
              <a:t> </a:t>
            </a:r>
            <a:r>
              <a:rPr lang="nl-BE" sz="1600" dirty="0" err="1"/>
              <a:t>titre</a:t>
            </a:r>
            <a:r>
              <a:rPr lang="nl-BE" sz="160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37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1800" dirty="0"/>
              <a:t>Les </a:t>
            </a:r>
            <a:r>
              <a:rPr lang="nl-BE" sz="1800" dirty="0" err="1"/>
              <a:t>titres</a:t>
            </a:r>
            <a:r>
              <a:rPr lang="nl-BE" sz="1800" dirty="0"/>
              <a:t> de </a:t>
            </a:r>
            <a:r>
              <a:rPr lang="nl-BE" sz="1800" dirty="0" err="1"/>
              <a:t>compétence</a:t>
            </a:r>
            <a:r>
              <a:rPr lang="nl-BE" sz="1800" dirty="0"/>
              <a:t> existent </a:t>
            </a:r>
            <a:r>
              <a:rPr lang="nl-BE" sz="1800" dirty="0" err="1"/>
              <a:t>encore</a:t>
            </a:r>
            <a:r>
              <a:rPr lang="nl-BE" sz="1800" dirty="0"/>
              <a:t> pour 17 </a:t>
            </a:r>
            <a:r>
              <a:rPr lang="nl-BE" sz="1800" dirty="0" err="1"/>
              <a:t>professions</a:t>
            </a:r>
            <a:r>
              <a:rPr lang="nl-BE" sz="1800" dirty="0"/>
              <a:t>.</a:t>
            </a:r>
          </a:p>
          <a:p>
            <a:r>
              <a:rPr lang="nl-BE" sz="1800" dirty="0"/>
              <a:t>Le </a:t>
            </a:r>
            <a:r>
              <a:rPr lang="nl-BE" sz="1800" dirty="0" err="1"/>
              <a:t>financement</a:t>
            </a:r>
            <a:r>
              <a:rPr lang="nl-BE" sz="1800" dirty="0"/>
              <a:t> de FSE va </a:t>
            </a:r>
            <a:r>
              <a:rPr lang="nl-BE" sz="1800" dirty="0" err="1"/>
              <a:t>changer</a:t>
            </a:r>
            <a:r>
              <a:rPr lang="nl-BE" sz="180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6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8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nl-BE" sz="1800" dirty="0" err="1"/>
              <a:t>Qualificatioin</a:t>
            </a:r>
            <a:r>
              <a:rPr lang="nl-BE" sz="1800" dirty="0"/>
              <a:t> de l’ </a:t>
            </a:r>
            <a:r>
              <a:rPr lang="nl-BE" sz="1800" dirty="0" err="1"/>
              <a:t>enseignement</a:t>
            </a:r>
            <a:r>
              <a:rPr lang="nl-BE" sz="1800" dirty="0"/>
              <a:t>: </a:t>
            </a:r>
            <a:r>
              <a:rPr lang="nl-BE" sz="1800" dirty="0" err="1"/>
              <a:t>oriendté</a:t>
            </a:r>
            <a:r>
              <a:rPr lang="nl-BE" sz="1800" dirty="0"/>
              <a:t> vers </a:t>
            </a:r>
            <a:r>
              <a:rPr lang="nl-BE" sz="1800" dirty="0" err="1"/>
              <a:t>le</a:t>
            </a:r>
            <a:r>
              <a:rPr lang="nl-BE" sz="1800" dirty="0"/>
              <a:t> </a:t>
            </a:r>
            <a:r>
              <a:rPr lang="nl-BE" sz="1800" dirty="0" err="1"/>
              <a:t>développement</a:t>
            </a:r>
            <a:r>
              <a:rPr lang="nl-BE" sz="1800" dirty="0"/>
              <a:t> de l’ </a:t>
            </a:r>
            <a:r>
              <a:rPr lang="nl-BE" sz="1800" dirty="0" err="1"/>
              <a:t>indeividu</a:t>
            </a:r>
            <a:r>
              <a:rPr lang="nl-BE" sz="1800" dirty="0"/>
              <a:t>, du </a:t>
            </a:r>
            <a:r>
              <a:rPr lang="nl-BE" sz="1800" dirty="0" err="1"/>
              <a:t>contenu</a:t>
            </a:r>
            <a:r>
              <a:rPr lang="nl-BE" sz="1800" dirty="0"/>
              <a:t> </a:t>
            </a:r>
            <a:r>
              <a:rPr lang="nl-BE" sz="1800" dirty="0" err="1"/>
              <a:t>professionnelle</a:t>
            </a:r>
            <a:r>
              <a:rPr lang="nl-BE" sz="1800" dirty="0"/>
              <a:t>, mais </a:t>
            </a:r>
            <a:r>
              <a:rPr lang="nl-BE" sz="1800" dirty="0" err="1"/>
              <a:t>aussi</a:t>
            </a:r>
            <a:r>
              <a:rPr lang="nl-BE" sz="1800" dirty="0"/>
              <a:t> </a:t>
            </a:r>
            <a:r>
              <a:rPr lang="nl-BE" sz="1800" dirty="0" err="1"/>
              <a:t>une</a:t>
            </a:r>
            <a:r>
              <a:rPr lang="nl-BE" sz="1800" dirty="0"/>
              <a:t> </a:t>
            </a:r>
            <a:r>
              <a:rPr lang="nl-BE" sz="1800" dirty="0" err="1"/>
              <a:t>formation</a:t>
            </a:r>
            <a:r>
              <a:rPr lang="nl-BE" sz="1800" dirty="0"/>
              <a:t> </a:t>
            </a:r>
            <a:r>
              <a:rPr lang="nl-BE" sz="1800" dirty="0" err="1"/>
              <a:t>générale</a:t>
            </a:r>
            <a:r>
              <a:rPr lang="nl-BE" sz="1800" dirty="0"/>
              <a:t> (</a:t>
            </a:r>
            <a:r>
              <a:rPr lang="nl-BE" sz="1800" dirty="0" err="1"/>
              <a:t>math</a:t>
            </a:r>
            <a:r>
              <a:rPr lang="nl-BE" sz="1800" dirty="0"/>
              <a:t>, </a:t>
            </a:r>
            <a:r>
              <a:rPr lang="nl-BE" sz="1800" dirty="0" err="1"/>
              <a:t>géographie</a:t>
            </a:r>
            <a:r>
              <a:rPr lang="nl-BE" sz="1800" dirty="0"/>
              <a:t>, </a:t>
            </a:r>
            <a:r>
              <a:rPr lang="nl-BE" sz="1800" dirty="0" err="1"/>
              <a:t>histoire</a:t>
            </a:r>
            <a:r>
              <a:rPr lang="nl-BE" sz="1800" dirty="0"/>
              <a:t>, </a:t>
            </a:r>
            <a:r>
              <a:rPr lang="nl-BE" sz="1800" dirty="0" err="1"/>
              <a:t>formation</a:t>
            </a:r>
            <a:r>
              <a:rPr lang="nl-BE" sz="1800" dirty="0"/>
              <a:t> sociale et </a:t>
            </a:r>
            <a:r>
              <a:rPr lang="nl-BE" sz="1800" dirty="0" err="1"/>
              <a:t>culturelle</a:t>
            </a:r>
            <a:r>
              <a:rPr lang="nl-BE" sz="1800" dirty="0"/>
              <a:t>…)</a:t>
            </a:r>
          </a:p>
          <a:p>
            <a:endParaRPr lang="nl-BE" sz="1800" dirty="0"/>
          </a:p>
          <a:p>
            <a:r>
              <a:rPr lang="nl-BE" sz="1800" dirty="0" err="1"/>
              <a:t>Qualification</a:t>
            </a:r>
            <a:r>
              <a:rPr lang="nl-BE" sz="1800" dirty="0"/>
              <a:t> </a:t>
            </a:r>
            <a:r>
              <a:rPr lang="nl-BE" sz="1800" dirty="0" err="1"/>
              <a:t>professionnelle</a:t>
            </a:r>
            <a:r>
              <a:rPr lang="nl-BE" sz="1800" dirty="0"/>
              <a:t>: </a:t>
            </a:r>
            <a:r>
              <a:rPr lang="nl-BE" sz="1800" dirty="0" err="1"/>
              <a:t>orientée</a:t>
            </a:r>
            <a:r>
              <a:rPr lang="nl-BE" sz="1800" dirty="0"/>
              <a:t> </a:t>
            </a:r>
            <a:r>
              <a:rPr lang="nl-BE" sz="1800" dirty="0" err="1"/>
              <a:t>ves</a:t>
            </a:r>
            <a:r>
              <a:rPr lang="nl-BE" sz="1800" dirty="0"/>
              <a:t> </a:t>
            </a:r>
            <a:r>
              <a:rPr lang="nl-BE" sz="1800" dirty="0" err="1"/>
              <a:t>le</a:t>
            </a:r>
            <a:r>
              <a:rPr lang="nl-BE" sz="1800" dirty="0"/>
              <a:t> </a:t>
            </a:r>
            <a:r>
              <a:rPr lang="nl-BE" sz="1800" dirty="0" err="1"/>
              <a:t>marché</a:t>
            </a:r>
            <a:r>
              <a:rPr lang="nl-BE" sz="1800" dirty="0"/>
              <a:t> d’ </a:t>
            </a:r>
            <a:r>
              <a:rPr lang="nl-BE" sz="1800" dirty="0" err="1"/>
              <a:t>emploi</a:t>
            </a:r>
            <a:r>
              <a:rPr lang="nl-BE" sz="1800" dirty="0"/>
              <a:t>, en </a:t>
            </a:r>
            <a:r>
              <a:rPr lang="nl-BE" sz="1800" dirty="0" err="1"/>
              <a:t>lien</a:t>
            </a:r>
            <a:r>
              <a:rPr lang="nl-BE" sz="1800" dirty="0"/>
              <a:t> </a:t>
            </a:r>
            <a:r>
              <a:rPr lang="nl-BE" sz="1800" dirty="0" err="1"/>
              <a:t>avec</a:t>
            </a:r>
            <a:r>
              <a:rPr lang="nl-BE" sz="1800" dirty="0"/>
              <a:t> des </a:t>
            </a:r>
            <a:r>
              <a:rPr lang="nl-BE" sz="1800" dirty="0" err="1"/>
              <a:t>compétences</a:t>
            </a:r>
            <a:r>
              <a:rPr lang="nl-BE" sz="1800" dirty="0"/>
              <a:t> </a:t>
            </a:r>
            <a:r>
              <a:rPr lang="nl-BE" sz="1800" dirty="0" err="1"/>
              <a:t>dont</a:t>
            </a:r>
            <a:r>
              <a:rPr lang="nl-BE" sz="1800" dirty="0"/>
              <a:t> on a </a:t>
            </a:r>
            <a:r>
              <a:rPr lang="nl-BE" sz="1800" dirty="0" err="1"/>
              <a:t>besoin</a:t>
            </a:r>
            <a:r>
              <a:rPr lang="nl-BE" sz="1800" dirty="0"/>
              <a:t> dans </a:t>
            </a:r>
            <a:r>
              <a:rPr lang="nl-BE" sz="1800" dirty="0" err="1"/>
              <a:t>un</a:t>
            </a:r>
            <a:r>
              <a:rPr lang="nl-BE" sz="1800" dirty="0"/>
              <a:t> métier.</a:t>
            </a:r>
          </a:p>
          <a:p>
            <a:r>
              <a:rPr lang="nl-BE" sz="1800" dirty="0" err="1"/>
              <a:t>Qui</a:t>
            </a:r>
            <a:r>
              <a:rPr lang="nl-BE" sz="1800" dirty="0"/>
              <a:t> est </a:t>
            </a:r>
            <a:r>
              <a:rPr lang="nl-BE" sz="1800" dirty="0" err="1"/>
              <a:t>concerné</a:t>
            </a:r>
            <a:r>
              <a:rPr lang="nl-BE" sz="1800" dirty="0"/>
              <a:t> pour </a:t>
            </a:r>
            <a:r>
              <a:rPr lang="nl-BE" sz="1800" dirty="0" err="1"/>
              <a:t>le</a:t>
            </a:r>
            <a:r>
              <a:rPr lang="nl-BE" sz="1800" dirty="0"/>
              <a:t> moment: l’ </a:t>
            </a:r>
            <a:r>
              <a:rPr lang="nl-BE" sz="1800" dirty="0" err="1"/>
              <a:t>enseignement</a:t>
            </a:r>
            <a:r>
              <a:rPr lang="nl-BE" sz="1800" dirty="0"/>
              <a:t> des </a:t>
            </a:r>
            <a:r>
              <a:rPr lang="nl-BE" sz="1800" dirty="0" err="1"/>
              <a:t>adultes</a:t>
            </a:r>
            <a:r>
              <a:rPr lang="nl-BE" sz="1800" dirty="0"/>
              <a:t>, l’ </a:t>
            </a:r>
            <a:r>
              <a:rPr lang="nl-BE" sz="1800" dirty="0" err="1"/>
              <a:t>enseignement</a:t>
            </a:r>
            <a:r>
              <a:rPr lang="nl-BE" sz="1800" dirty="0"/>
              <a:t> à </a:t>
            </a:r>
            <a:r>
              <a:rPr lang="nl-BE" sz="1800" dirty="0" err="1"/>
              <a:t>temps</a:t>
            </a:r>
            <a:r>
              <a:rPr lang="nl-BE" sz="1800" dirty="0"/>
              <a:t> </a:t>
            </a:r>
            <a:r>
              <a:rPr lang="nl-BE" sz="1800" dirty="0" err="1"/>
              <a:t>partiel</a:t>
            </a:r>
            <a:r>
              <a:rPr lang="nl-BE" sz="1800" dirty="0"/>
              <a:t>, </a:t>
            </a:r>
            <a:r>
              <a:rPr lang="nl-BE" sz="1800" dirty="0" err="1"/>
              <a:t>le</a:t>
            </a:r>
            <a:r>
              <a:rPr lang="nl-BE" sz="1800" dirty="0"/>
              <a:t> VDAB (FOREM, BXL </a:t>
            </a:r>
            <a:r>
              <a:rPr lang="nl-BE" sz="1800" dirty="0" err="1"/>
              <a:t>Formation</a:t>
            </a:r>
            <a:r>
              <a:rPr lang="nl-BE" sz="1800" dirty="0"/>
              <a:t>), </a:t>
            </a:r>
            <a:r>
              <a:rPr lang="nl-BE" sz="1800" dirty="0" err="1"/>
              <a:t>le</a:t>
            </a:r>
            <a:r>
              <a:rPr lang="nl-BE" sz="1800" dirty="0"/>
              <a:t> </a:t>
            </a:r>
            <a:r>
              <a:rPr lang="nl-BE" sz="1800" dirty="0" err="1"/>
              <a:t>Syntra</a:t>
            </a:r>
            <a:r>
              <a:rPr lang="nl-BE" sz="1800" dirty="0"/>
              <a:t> (IFAPME), </a:t>
            </a:r>
            <a:r>
              <a:rPr lang="nl-BE" sz="1800" dirty="0" err="1"/>
              <a:t>ce</a:t>
            </a:r>
            <a:r>
              <a:rPr lang="nl-BE" sz="1800" dirty="0"/>
              <a:t> dernier pas de </a:t>
            </a:r>
            <a:r>
              <a:rPr lang="nl-BE" sz="1800" dirty="0" err="1"/>
              <a:t>tout</a:t>
            </a:r>
            <a:r>
              <a:rPr lang="nl-BE" sz="1800" dirty="0"/>
              <a:t> </a:t>
            </a:r>
            <a:r>
              <a:rPr lang="nl-BE" sz="1800" dirty="0" err="1"/>
              <a:t>coeur</a:t>
            </a:r>
            <a:r>
              <a:rPr lang="nl-BE" sz="1800" dirty="0" smtClean="0"/>
              <a:t>…</a:t>
            </a:r>
          </a:p>
          <a:p>
            <a:endParaRPr lang="nl-BE" sz="1800" dirty="0" smtClean="0"/>
          </a:p>
          <a:p>
            <a:r>
              <a:rPr lang="nl-BE" sz="1800" dirty="0" smtClean="0"/>
              <a:t>Les </a:t>
            </a:r>
            <a:r>
              <a:rPr lang="nl-BE" sz="1800" dirty="0" err="1" smtClean="0"/>
              <a:t>qualifications</a:t>
            </a:r>
            <a:r>
              <a:rPr lang="nl-BE" sz="1800" dirty="0" smtClean="0"/>
              <a:t> de l’ </a:t>
            </a:r>
            <a:r>
              <a:rPr lang="nl-BE" sz="1800" dirty="0" err="1" smtClean="0"/>
              <a:t>ensiegnement</a:t>
            </a:r>
            <a:r>
              <a:rPr lang="nl-BE" sz="1800" dirty="0" smtClean="0"/>
              <a:t> </a:t>
            </a:r>
            <a:r>
              <a:rPr lang="nl-BE" sz="1800" dirty="0" err="1" smtClean="0"/>
              <a:t>ne</a:t>
            </a:r>
            <a:r>
              <a:rPr lang="nl-BE" sz="1800" dirty="0" smtClean="0"/>
              <a:t> font pas </a:t>
            </a:r>
            <a:r>
              <a:rPr lang="nl-BE" sz="1800" dirty="0" err="1" smtClean="0"/>
              <a:t>partie</a:t>
            </a:r>
            <a:r>
              <a:rPr lang="nl-BE" sz="1800" dirty="0" smtClean="0"/>
              <a:t> du </a:t>
            </a:r>
            <a:r>
              <a:rPr lang="nl-BE" sz="1800" dirty="0" err="1" smtClean="0"/>
              <a:t>décrêt</a:t>
            </a:r>
            <a:r>
              <a:rPr lang="nl-BE" sz="1800" dirty="0" smtClean="0"/>
              <a:t>!</a:t>
            </a:r>
            <a:endParaRPr lang="nl-BE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8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76910" y="4767262"/>
            <a:ext cx="5415280" cy="4850563"/>
          </a:xfrm>
        </p:spPr>
        <p:txBody>
          <a:bodyPr>
            <a:noAutofit/>
          </a:bodyPr>
          <a:lstStyle/>
          <a:p>
            <a:r>
              <a:rPr lang="nl-BE" sz="1400" dirty="0"/>
              <a:t>Les </a:t>
            </a:r>
            <a:r>
              <a:rPr lang="nl-BE" sz="1400" dirty="0" err="1"/>
              <a:t>référentiels</a:t>
            </a:r>
            <a:r>
              <a:rPr lang="nl-BE" sz="1400" dirty="0"/>
              <a:t> </a:t>
            </a:r>
            <a:r>
              <a:rPr lang="nl-BE" sz="1400" dirty="0" err="1"/>
              <a:t>actuels</a:t>
            </a:r>
            <a:r>
              <a:rPr lang="nl-BE" sz="1400" dirty="0"/>
              <a:t> </a:t>
            </a:r>
            <a:r>
              <a:rPr lang="nl-BE" sz="1400" dirty="0" err="1"/>
              <a:t>sont</a:t>
            </a:r>
            <a:r>
              <a:rPr lang="nl-BE" sz="1400" dirty="0"/>
              <a:t> </a:t>
            </a:r>
            <a:r>
              <a:rPr lang="nl-BE" sz="1400" dirty="0" err="1"/>
              <a:t>basées</a:t>
            </a:r>
            <a:r>
              <a:rPr lang="nl-BE" sz="1400" dirty="0"/>
              <a:t> </a:t>
            </a:r>
            <a:r>
              <a:rPr lang="nl-BE" sz="1400" dirty="0" err="1"/>
              <a:t>sur</a:t>
            </a:r>
            <a:r>
              <a:rPr lang="nl-BE" sz="1400" dirty="0"/>
              <a:t> des </a:t>
            </a:r>
            <a:r>
              <a:rPr lang="nl-BE" sz="1400" dirty="0" err="1"/>
              <a:t>profils</a:t>
            </a:r>
            <a:r>
              <a:rPr lang="nl-BE" sz="1400" dirty="0"/>
              <a:t> d’ </a:t>
            </a:r>
            <a:r>
              <a:rPr lang="nl-BE" sz="1400" dirty="0" err="1"/>
              <a:t>occupation</a:t>
            </a:r>
            <a:r>
              <a:rPr lang="nl-BE" sz="1400" dirty="0"/>
              <a:t> </a:t>
            </a:r>
            <a:r>
              <a:rPr lang="nl-BE" sz="1400" dirty="0" err="1"/>
              <a:t>développés</a:t>
            </a:r>
            <a:r>
              <a:rPr lang="nl-BE" sz="1400" dirty="0"/>
              <a:t> par </a:t>
            </a:r>
            <a:r>
              <a:rPr lang="nl-BE" sz="1400" dirty="0" err="1"/>
              <a:t>le</a:t>
            </a:r>
            <a:r>
              <a:rPr lang="nl-BE" sz="1400" dirty="0"/>
              <a:t> SERV, </a:t>
            </a:r>
            <a:r>
              <a:rPr lang="nl-BE" sz="1400" dirty="0" err="1"/>
              <a:t>le</a:t>
            </a:r>
            <a:r>
              <a:rPr lang="nl-BE" sz="1400" dirty="0"/>
              <a:t> </a:t>
            </a:r>
            <a:r>
              <a:rPr lang="nl-BE" sz="1400" dirty="0" err="1"/>
              <a:t>conseil</a:t>
            </a:r>
            <a:r>
              <a:rPr lang="nl-BE" sz="1400" dirty="0"/>
              <a:t> </a:t>
            </a:r>
            <a:r>
              <a:rPr lang="nl-BE" sz="1400" dirty="0" err="1"/>
              <a:t>socio</a:t>
            </a:r>
            <a:r>
              <a:rPr lang="nl-BE" sz="1400" dirty="0"/>
              <a:t>- </a:t>
            </a:r>
            <a:r>
              <a:rPr lang="nl-BE" sz="1400" dirty="0" err="1"/>
              <a:t>économique</a:t>
            </a:r>
            <a:r>
              <a:rPr lang="nl-BE" sz="1400" dirty="0"/>
              <a:t> de </a:t>
            </a:r>
            <a:r>
              <a:rPr lang="nl-BE" sz="1400" dirty="0" err="1"/>
              <a:t>Flandre</a:t>
            </a:r>
            <a:r>
              <a:rPr lang="nl-BE" sz="1400" dirty="0"/>
              <a:t>, </a:t>
            </a:r>
            <a:r>
              <a:rPr lang="nl-BE" sz="1400" dirty="0" err="1"/>
              <a:t>comparable</a:t>
            </a:r>
            <a:r>
              <a:rPr lang="nl-BE" sz="1400" dirty="0"/>
              <a:t> </a:t>
            </a:r>
            <a:r>
              <a:rPr lang="nl-BE" sz="1400" dirty="0" err="1"/>
              <a:t>avec</a:t>
            </a:r>
            <a:r>
              <a:rPr lang="nl-BE" sz="1400" dirty="0"/>
              <a:t> </a:t>
            </a:r>
            <a:r>
              <a:rPr lang="nl-BE" sz="1400" dirty="0" err="1"/>
              <a:t>le</a:t>
            </a:r>
            <a:r>
              <a:rPr lang="nl-BE" sz="1400" dirty="0"/>
              <a:t> SFMQ.</a:t>
            </a:r>
          </a:p>
          <a:p>
            <a:r>
              <a:rPr lang="nl-BE" sz="1400" dirty="0"/>
              <a:t>Pas de </a:t>
            </a:r>
            <a:r>
              <a:rPr lang="nl-BE" sz="1400" dirty="0" err="1"/>
              <a:t>lien</a:t>
            </a:r>
            <a:r>
              <a:rPr lang="nl-BE" sz="1400" dirty="0"/>
              <a:t> </a:t>
            </a:r>
            <a:r>
              <a:rPr lang="nl-BE" sz="1400" dirty="0" err="1"/>
              <a:t>avec</a:t>
            </a:r>
            <a:r>
              <a:rPr lang="nl-BE" sz="1400" dirty="0"/>
              <a:t> l’ </a:t>
            </a:r>
            <a:r>
              <a:rPr lang="nl-BE" sz="1400" dirty="0" err="1"/>
              <a:t>enseignement</a:t>
            </a:r>
            <a:r>
              <a:rPr lang="nl-BE" sz="1400" dirty="0"/>
              <a:t>. </a:t>
            </a:r>
          </a:p>
          <a:p>
            <a:endParaRPr lang="nl-BE" sz="1400" dirty="0"/>
          </a:p>
          <a:p>
            <a:r>
              <a:rPr lang="nl-BE" sz="1400" dirty="0" err="1"/>
              <a:t>Futur</a:t>
            </a:r>
            <a:r>
              <a:rPr lang="nl-BE" sz="1400" dirty="0"/>
              <a:t>: des </a:t>
            </a:r>
            <a:r>
              <a:rPr lang="nl-BE" sz="1400" dirty="0" err="1"/>
              <a:t>référentiels</a:t>
            </a:r>
            <a:r>
              <a:rPr lang="nl-BE" sz="1400" dirty="0"/>
              <a:t> </a:t>
            </a:r>
            <a:r>
              <a:rPr lang="nl-BE" sz="1400" dirty="0" err="1"/>
              <a:t>basées</a:t>
            </a:r>
            <a:r>
              <a:rPr lang="nl-BE" sz="1400" dirty="0"/>
              <a:t> </a:t>
            </a:r>
            <a:r>
              <a:rPr lang="nl-BE" sz="1400" dirty="0" err="1"/>
              <a:t>sur</a:t>
            </a:r>
            <a:r>
              <a:rPr lang="nl-BE" sz="1400" dirty="0"/>
              <a:t> des dossiers de </a:t>
            </a:r>
            <a:r>
              <a:rPr lang="nl-BE" sz="1400" dirty="0" err="1"/>
              <a:t>qualification</a:t>
            </a:r>
            <a:r>
              <a:rPr lang="nl-BE" sz="1400" dirty="0"/>
              <a:t> </a:t>
            </a:r>
            <a:r>
              <a:rPr lang="nl-BE" sz="1400" dirty="0" err="1"/>
              <a:t>professionnelle</a:t>
            </a:r>
            <a:r>
              <a:rPr lang="nl-BE" sz="1400" dirty="0"/>
              <a:t>, </a:t>
            </a:r>
            <a:r>
              <a:rPr lang="nl-BE" sz="1400" dirty="0" err="1"/>
              <a:t>qui</a:t>
            </a:r>
            <a:r>
              <a:rPr lang="nl-BE" sz="1400" dirty="0"/>
              <a:t> </a:t>
            </a:r>
            <a:r>
              <a:rPr lang="nl-BE" sz="1400" dirty="0" err="1"/>
              <a:t>sont</a:t>
            </a:r>
            <a:r>
              <a:rPr lang="nl-BE" sz="1400" dirty="0"/>
              <a:t> </a:t>
            </a:r>
            <a:r>
              <a:rPr lang="nl-BE" sz="1400" dirty="0" err="1"/>
              <a:t>développés</a:t>
            </a:r>
            <a:r>
              <a:rPr lang="nl-BE" sz="1400" dirty="0"/>
              <a:t> par </a:t>
            </a:r>
            <a:r>
              <a:rPr lang="nl-BE" sz="1400" dirty="0" err="1"/>
              <a:t>le</a:t>
            </a:r>
            <a:r>
              <a:rPr lang="nl-BE" sz="1400" dirty="0"/>
              <a:t> AHOVOKS, </a:t>
            </a:r>
            <a:r>
              <a:rPr lang="nl-BE" sz="1400" dirty="0" err="1"/>
              <a:t>une</a:t>
            </a:r>
            <a:r>
              <a:rPr lang="nl-BE" sz="1400" dirty="0"/>
              <a:t> </a:t>
            </a:r>
            <a:r>
              <a:rPr lang="nl-BE" sz="1400" dirty="0" err="1"/>
              <a:t>agence</a:t>
            </a:r>
            <a:r>
              <a:rPr lang="nl-BE" sz="1400" dirty="0"/>
              <a:t> du ministère de l’ </a:t>
            </a:r>
            <a:r>
              <a:rPr lang="nl-BE" sz="1400" dirty="0" err="1"/>
              <a:t>éducation</a:t>
            </a:r>
            <a:r>
              <a:rPr lang="nl-BE" sz="1400" dirty="0"/>
              <a:t> </a:t>
            </a:r>
            <a:r>
              <a:rPr lang="nl-BE" sz="1400" dirty="0" err="1"/>
              <a:t>Traduction</a:t>
            </a:r>
            <a:r>
              <a:rPr lang="nl-BE" sz="1400" dirty="0"/>
              <a:t>: Agence pour l’ </a:t>
            </a:r>
            <a:r>
              <a:rPr lang="nl-BE" sz="1400" dirty="0" err="1"/>
              <a:t>enseignement</a:t>
            </a:r>
            <a:r>
              <a:rPr lang="nl-BE" sz="1400" dirty="0"/>
              <a:t> </a:t>
            </a:r>
            <a:r>
              <a:rPr lang="nl-BE" sz="1400" dirty="0" err="1"/>
              <a:t>supérieur</a:t>
            </a:r>
            <a:r>
              <a:rPr lang="nl-BE" sz="1400" dirty="0"/>
              <a:t>, l’ </a:t>
            </a:r>
            <a:r>
              <a:rPr lang="nl-BE" sz="1400" dirty="0" err="1"/>
              <a:t>enseignement</a:t>
            </a:r>
            <a:r>
              <a:rPr lang="nl-BE" sz="1400" dirty="0"/>
              <a:t> pour les </a:t>
            </a:r>
            <a:r>
              <a:rPr lang="nl-BE" sz="1400" dirty="0" err="1"/>
              <a:t>adultes</a:t>
            </a:r>
            <a:r>
              <a:rPr lang="nl-BE" sz="1400" dirty="0"/>
              <a:t>, </a:t>
            </a:r>
            <a:r>
              <a:rPr lang="nl-BE" sz="1400" dirty="0" err="1"/>
              <a:t>qualifications</a:t>
            </a:r>
            <a:r>
              <a:rPr lang="nl-BE" sz="1400" dirty="0"/>
              <a:t> en </a:t>
            </a:r>
            <a:r>
              <a:rPr lang="nl-BE" sz="1400" dirty="0" err="1"/>
              <a:t>bourses</a:t>
            </a:r>
            <a:r>
              <a:rPr lang="nl-BE" sz="1400" dirty="0"/>
              <a:t>. </a:t>
            </a:r>
          </a:p>
          <a:p>
            <a:endParaRPr lang="nl-BE" sz="1400" dirty="0"/>
          </a:p>
          <a:p>
            <a:r>
              <a:rPr lang="nl-BE" sz="1400" dirty="0" err="1"/>
              <a:t>Contrôle</a:t>
            </a:r>
            <a:r>
              <a:rPr lang="nl-BE" sz="1400" dirty="0"/>
              <a:t> de </a:t>
            </a:r>
            <a:r>
              <a:rPr lang="nl-BE" sz="1400" dirty="0" err="1"/>
              <a:t>qualité</a:t>
            </a:r>
            <a:r>
              <a:rPr lang="nl-BE" sz="1400" dirty="0"/>
              <a:t> </a:t>
            </a:r>
            <a:r>
              <a:rPr lang="nl-BE" sz="1400" dirty="0" err="1"/>
              <a:t>basée</a:t>
            </a:r>
            <a:r>
              <a:rPr lang="nl-BE" sz="1400" dirty="0"/>
              <a:t> </a:t>
            </a:r>
            <a:r>
              <a:rPr lang="nl-BE" sz="1400" dirty="0" err="1"/>
              <a:t>sur</a:t>
            </a:r>
            <a:r>
              <a:rPr lang="nl-BE" sz="1400" dirty="0"/>
              <a:t> de EFQM (European Foundation </a:t>
            </a:r>
            <a:r>
              <a:rPr lang="nl-BE" sz="1400" dirty="0" err="1"/>
              <a:t>for</a:t>
            </a:r>
            <a:r>
              <a:rPr lang="nl-BE" sz="1400" dirty="0"/>
              <a:t> </a:t>
            </a:r>
            <a:r>
              <a:rPr lang="nl-BE" sz="1400" dirty="0" err="1"/>
              <a:t>quality</a:t>
            </a:r>
            <a:r>
              <a:rPr lang="nl-BE" sz="1400" dirty="0"/>
              <a:t> </a:t>
            </a:r>
            <a:r>
              <a:rPr lang="nl-BE" sz="1400" dirty="0" err="1"/>
              <a:t>managemnt</a:t>
            </a:r>
            <a:r>
              <a:rPr lang="nl-BE" sz="1400" dirty="0"/>
              <a:t>) </a:t>
            </a:r>
          </a:p>
          <a:p>
            <a:pPr marL="171450" indent="-171450">
              <a:buFontTx/>
              <a:buChar char="-"/>
            </a:pPr>
            <a:r>
              <a:rPr lang="nl-BE" sz="1400" dirty="0"/>
              <a:t>au niveau de l’ </a:t>
            </a:r>
            <a:r>
              <a:rPr lang="nl-BE" sz="1400" b="1" dirty="0" err="1"/>
              <a:t>organisation</a:t>
            </a:r>
            <a:r>
              <a:rPr lang="nl-BE" sz="1400" dirty="0"/>
              <a:t>: </a:t>
            </a:r>
            <a:r>
              <a:rPr lang="nl-BE" sz="1400" dirty="0" err="1"/>
              <a:t>gestion</a:t>
            </a:r>
            <a:r>
              <a:rPr lang="nl-BE" sz="1400" dirty="0"/>
              <a:t>, employés, </a:t>
            </a:r>
            <a:r>
              <a:rPr lang="nl-BE" sz="1400" dirty="0" err="1"/>
              <a:t>stratégie</a:t>
            </a:r>
            <a:r>
              <a:rPr lang="nl-BE" sz="1400" dirty="0"/>
              <a:t>, </a:t>
            </a:r>
            <a:r>
              <a:rPr lang="nl-BE" sz="1400" dirty="0" err="1"/>
              <a:t>partenaires</a:t>
            </a:r>
            <a:r>
              <a:rPr lang="nl-BE" sz="1400" dirty="0"/>
              <a:t>, </a:t>
            </a:r>
            <a:r>
              <a:rPr lang="nl-BE" sz="1400" dirty="0" smtClean="0"/>
              <a:t>sources. GESTION: Mission, </a:t>
            </a:r>
            <a:r>
              <a:rPr lang="nl-BE" sz="1400" dirty="0" err="1" smtClean="0"/>
              <a:t>vision</a:t>
            </a:r>
            <a:r>
              <a:rPr lang="nl-BE" sz="1400" dirty="0" smtClean="0"/>
              <a:t>, </a:t>
            </a:r>
            <a:r>
              <a:rPr lang="nl-BE" sz="1400" dirty="0" err="1" smtClean="0"/>
              <a:t>valeurs</a:t>
            </a:r>
            <a:r>
              <a:rPr lang="nl-BE" sz="1400" dirty="0" smtClean="0"/>
              <a:t>, </a:t>
            </a:r>
            <a:r>
              <a:rPr lang="nl-BE" sz="1400" dirty="0" err="1" smtClean="0"/>
              <a:t>organigramme</a:t>
            </a:r>
            <a:r>
              <a:rPr lang="nl-BE" sz="1400" dirty="0" smtClean="0"/>
              <a:t>, </a:t>
            </a:r>
            <a:r>
              <a:rPr lang="nl-BE" sz="1400" dirty="0" err="1" smtClean="0"/>
              <a:t>stratégie</a:t>
            </a:r>
            <a:r>
              <a:rPr lang="nl-BE" sz="1400" dirty="0" smtClean="0"/>
              <a:t>, </a:t>
            </a:r>
            <a:r>
              <a:rPr lang="nl-BE" sz="1400" dirty="0" err="1" smtClean="0"/>
              <a:t>veille</a:t>
            </a:r>
            <a:r>
              <a:rPr lang="nl-BE" sz="1400" dirty="0" smtClean="0"/>
              <a:t> de la </a:t>
            </a:r>
            <a:r>
              <a:rPr lang="nl-BE" sz="1400" dirty="0" err="1" smtClean="0"/>
              <a:t>qualité</a:t>
            </a:r>
            <a:r>
              <a:rPr lang="nl-BE" sz="1400" dirty="0" smtClean="0"/>
              <a:t> des </a:t>
            </a:r>
            <a:r>
              <a:rPr lang="nl-BE" sz="1400" dirty="0" err="1" smtClean="0"/>
              <a:t>employées</a:t>
            </a:r>
            <a:r>
              <a:rPr lang="nl-BE" sz="1400" dirty="0" smtClean="0"/>
              <a:t>, </a:t>
            </a:r>
            <a:r>
              <a:rPr lang="nl-BE" sz="1400" dirty="0" err="1" smtClean="0"/>
              <a:t>collaboration</a:t>
            </a:r>
            <a:r>
              <a:rPr lang="nl-BE" sz="1400" dirty="0" smtClean="0"/>
              <a:t> </a:t>
            </a:r>
            <a:r>
              <a:rPr lang="nl-BE" sz="1400" dirty="0" err="1" smtClean="0"/>
              <a:t>avec</a:t>
            </a:r>
            <a:r>
              <a:rPr lang="nl-BE" sz="1400" dirty="0" smtClean="0"/>
              <a:t> d’ </a:t>
            </a:r>
            <a:r>
              <a:rPr lang="nl-BE" sz="1400" dirty="0" err="1" smtClean="0"/>
              <a:t>autres</a:t>
            </a:r>
            <a:r>
              <a:rPr lang="nl-BE" sz="1400" dirty="0" smtClean="0"/>
              <a:t> </a:t>
            </a:r>
            <a:r>
              <a:rPr lang="nl-BE" sz="1400" dirty="0" err="1" smtClean="0"/>
              <a:t>organisations</a:t>
            </a:r>
            <a:r>
              <a:rPr lang="nl-BE" sz="1400" dirty="0" smtClean="0"/>
              <a:t>, </a:t>
            </a:r>
            <a:r>
              <a:rPr lang="nl-BE" sz="1400" dirty="0" err="1" smtClean="0"/>
              <a:t>sondage</a:t>
            </a:r>
            <a:r>
              <a:rPr lang="nl-BE" sz="1400" dirty="0" smtClean="0"/>
              <a:t> </a:t>
            </a:r>
            <a:r>
              <a:rPr lang="nl-BE" sz="1400" dirty="0" err="1" smtClean="0"/>
              <a:t>périodique</a:t>
            </a:r>
            <a:r>
              <a:rPr lang="nl-BE" sz="1400" dirty="0" smtClean="0"/>
              <a:t> de la </a:t>
            </a:r>
            <a:r>
              <a:rPr lang="nl-BE" sz="1400" dirty="0" err="1" smtClean="0"/>
              <a:t>satisfaction</a:t>
            </a:r>
            <a:r>
              <a:rPr lang="nl-BE" sz="1400" dirty="0" smtClean="0"/>
              <a:t> des </a:t>
            </a:r>
            <a:r>
              <a:rPr lang="nl-BE" sz="1400" dirty="0" err="1" smtClean="0"/>
              <a:t>clients</a:t>
            </a:r>
            <a:r>
              <a:rPr lang="nl-BE" sz="1400" dirty="0" smtClean="0"/>
              <a:t>, </a:t>
            </a:r>
            <a:r>
              <a:rPr lang="nl-BE" sz="1400" dirty="0" err="1" smtClean="0"/>
              <a:t>gestion</a:t>
            </a:r>
            <a:r>
              <a:rPr lang="nl-BE" sz="1400" dirty="0" smtClean="0"/>
              <a:t> des </a:t>
            </a:r>
            <a:r>
              <a:rPr lang="nl-BE" sz="1400" dirty="0" err="1" smtClean="0"/>
              <a:t>plaintes</a:t>
            </a:r>
            <a:r>
              <a:rPr lang="nl-BE" sz="1400" dirty="0" smtClean="0"/>
              <a:t>.</a:t>
            </a:r>
            <a:br>
              <a:rPr lang="nl-BE" sz="1400" dirty="0" smtClean="0"/>
            </a:br>
            <a:r>
              <a:rPr lang="nl-BE" sz="1400" dirty="0" smtClean="0"/>
              <a:t>LOGISTIQUE: </a:t>
            </a:r>
            <a:r>
              <a:rPr lang="nl-BE" sz="1400" dirty="0" err="1" smtClean="0"/>
              <a:t>infrastructure</a:t>
            </a:r>
            <a:r>
              <a:rPr lang="nl-BE" sz="1400" dirty="0" smtClean="0"/>
              <a:t>, equipement, </a:t>
            </a:r>
            <a:r>
              <a:rPr lang="nl-BE" sz="1400" dirty="0" err="1" smtClean="0"/>
              <a:t>veille</a:t>
            </a:r>
            <a:r>
              <a:rPr lang="nl-BE" sz="1400" dirty="0" smtClean="0"/>
              <a:t> des </a:t>
            </a:r>
            <a:r>
              <a:rPr lang="nl-BE" sz="1400" dirty="0" err="1" smtClean="0"/>
              <a:t>côuts</a:t>
            </a:r>
            <a:r>
              <a:rPr lang="nl-BE" sz="1400" dirty="0" smtClean="0"/>
              <a:t/>
            </a:r>
            <a:br>
              <a:rPr lang="nl-BE" sz="1400" dirty="0" smtClean="0"/>
            </a:br>
            <a:r>
              <a:rPr lang="nl-BE" sz="1400" dirty="0" smtClean="0"/>
              <a:t>EMPLOYEES: engagement, support, </a:t>
            </a:r>
            <a:r>
              <a:rPr lang="nl-BE" sz="1400" dirty="0" err="1" smtClean="0"/>
              <a:t>évaluation</a:t>
            </a:r>
            <a:r>
              <a:rPr lang="nl-BE" sz="1400" dirty="0" smtClean="0"/>
              <a:t>;… </a:t>
            </a:r>
            <a:endParaRPr lang="nl-BE" sz="1400" dirty="0"/>
          </a:p>
          <a:p>
            <a:pPr marL="171450" indent="-171450">
              <a:buFontTx/>
              <a:buChar char="-"/>
            </a:pPr>
            <a:r>
              <a:rPr lang="nl-BE" sz="1400" dirty="0"/>
              <a:t>Au niveau des </a:t>
            </a:r>
            <a:r>
              <a:rPr lang="nl-BE" sz="1400" b="1" dirty="0" err="1"/>
              <a:t>trajects</a:t>
            </a:r>
            <a:r>
              <a:rPr lang="nl-BE" sz="1400" dirty="0"/>
              <a:t>: </a:t>
            </a:r>
            <a:r>
              <a:rPr lang="nl-BE" sz="1400" dirty="0" err="1"/>
              <a:t>formations</a:t>
            </a:r>
            <a:r>
              <a:rPr lang="nl-BE" sz="1400" dirty="0"/>
              <a:t>, </a:t>
            </a:r>
            <a:r>
              <a:rPr lang="nl-BE" sz="1400" dirty="0" err="1"/>
              <a:t>validations</a:t>
            </a:r>
            <a:r>
              <a:rPr lang="nl-BE" sz="1400" dirty="0"/>
              <a:t>, </a:t>
            </a:r>
            <a:r>
              <a:rPr lang="nl-BE" sz="1400" dirty="0" err="1"/>
              <a:t>satisfaction</a:t>
            </a:r>
            <a:r>
              <a:rPr lang="nl-BE" sz="1400" dirty="0"/>
              <a:t> des </a:t>
            </a:r>
            <a:r>
              <a:rPr lang="nl-BE" sz="1400" dirty="0" err="1"/>
              <a:t>clients</a:t>
            </a:r>
            <a:r>
              <a:rPr lang="nl-BE" sz="1400" dirty="0"/>
              <a:t>, </a:t>
            </a:r>
            <a:r>
              <a:rPr lang="nl-BE" sz="1400" dirty="0" err="1"/>
              <a:t>résultats</a:t>
            </a:r>
            <a:r>
              <a:rPr lang="nl-BE" sz="1400" dirty="0"/>
              <a:t> au niveau de la </a:t>
            </a:r>
            <a:r>
              <a:rPr lang="nl-BE" sz="1400" dirty="0" err="1"/>
              <a:t>société</a:t>
            </a:r>
            <a:r>
              <a:rPr lang="nl-BE" sz="1400" dirty="0"/>
              <a:t> et </a:t>
            </a:r>
            <a:r>
              <a:rPr lang="nl-BE" sz="1400" dirty="0" err="1"/>
              <a:t>le</a:t>
            </a:r>
            <a:r>
              <a:rPr lang="nl-BE" sz="1400" dirty="0"/>
              <a:t> niveau de l’ </a:t>
            </a:r>
            <a:r>
              <a:rPr lang="nl-BE" sz="1400" dirty="0" err="1"/>
              <a:t>entreprise</a:t>
            </a:r>
            <a:endParaRPr lang="nl-BE" sz="1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>
                <a:solidFill>
                  <a:prstClr val="black"/>
                </a:solidFill>
              </a:rPr>
              <a:pPr/>
              <a:t>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616" y="288001"/>
            <a:ext cx="1200000" cy="17954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83445"/>
            <a:ext cx="9888000" cy="2020555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01497" y="6361602"/>
            <a:ext cx="59136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89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0" y="4781437"/>
            <a:ext cx="1200000" cy="179544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15/05/2017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6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83999" y="0"/>
            <a:ext cx="11808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2023200"/>
            <a:ext cx="4144065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54400"/>
            <a:ext cx="9888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01497" y="6361602"/>
            <a:ext cx="59136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332" y="247782"/>
            <a:ext cx="1200000" cy="1795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91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15/05/2017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902255" y="4191643"/>
            <a:ext cx="454467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0" y="4808332"/>
            <a:ext cx="1200000" cy="17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5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384000" y="3402000"/>
            <a:ext cx="11808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solidFill>
                  <a:prstClr val="white"/>
                </a:solidFill>
              </a:endParaRPr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4915396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15/05/2017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0" y="4792399"/>
            <a:ext cx="1200000" cy="17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3528" y="1908000"/>
            <a:ext cx="4522472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15/05/2017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25637" y="1908000"/>
            <a:ext cx="4944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5857200"/>
            <a:ext cx="231168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08000"/>
            <a:ext cx="4944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15/05/2017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720000" y="1908000"/>
            <a:ext cx="4896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5857200"/>
            <a:ext cx="231168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15/05/2017</a:t>
            </a:fld>
            <a:r>
              <a:rPr lang="nl-BE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nl-BE" b="1">
                <a:solidFill>
                  <a:prstClr val="white">
                    <a:lumMod val="50000"/>
                  </a:prstClr>
                </a:solidFill>
              </a:rPr>
              <a:t>│</a:t>
            </a:r>
            <a:fld id="{B263F6C6-2226-4286-8995-C42CB1E7C290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9888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5857200"/>
            <a:ext cx="231168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6140"/>
            <a:ext cx="9888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60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15/05/2017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nl-BE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8" name="Afbeelding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8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1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 descr="Achiel-TOM_aangepast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6952" r="6952"/>
          <a:stretch>
            <a:fillRect/>
          </a:stretch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2819999" y="2023200"/>
            <a:ext cx="4980976" cy="2073600"/>
          </a:xfrm>
        </p:spPr>
        <p:txBody>
          <a:bodyPr anchor="b"/>
          <a:lstStyle/>
          <a:p>
            <a:r>
              <a:rPr lang="nl-BE" b="0" dirty="0">
                <a:latin typeface="FlandersArtSans-Bold" panose="00000800000000000000" pitchFamily="2" charset="0"/>
              </a:rPr>
              <a:t>La </a:t>
            </a:r>
            <a:r>
              <a:rPr lang="nl-BE" b="0" dirty="0" err="1">
                <a:latin typeface="FlandersArtSans-Bold" panose="00000800000000000000" pitchFamily="2" charset="0"/>
              </a:rPr>
              <a:t>validation</a:t>
            </a:r>
            <a:r>
              <a:rPr lang="nl-BE" b="0" dirty="0">
                <a:latin typeface="FlandersArtSans-Bold" panose="00000800000000000000" pitchFamily="2" charset="0"/>
              </a:rPr>
              <a:t> des </a:t>
            </a:r>
            <a:r>
              <a:rPr lang="nl-BE" b="0" dirty="0" err="1">
                <a:latin typeface="FlandersArtSans-Bold" panose="00000800000000000000" pitchFamily="2" charset="0"/>
              </a:rPr>
              <a:t>compétences</a:t>
            </a:r>
            <a:r>
              <a:rPr lang="nl-BE" b="0" dirty="0">
                <a:latin typeface="FlandersArtSans-Bold" panose="00000800000000000000" pitchFamily="2" charset="0"/>
              </a:rPr>
              <a:t> en </a:t>
            </a:r>
            <a:r>
              <a:rPr lang="nl-BE" b="0" dirty="0" err="1">
                <a:latin typeface="FlandersArtSans-Bold" panose="00000800000000000000" pitchFamily="2" charset="0"/>
              </a:rPr>
              <a:t>Flandre</a:t>
            </a:r>
            <a:endParaRPr lang="nl-BE" b="0" dirty="0">
              <a:latin typeface="FlandersArtSans-Bold" panose="00000800000000000000" pitchFamily="2" charset="0"/>
            </a:endParaRPr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>
          <a:xfrm>
            <a:off x="2819999" y="4482220"/>
            <a:ext cx="7416000" cy="1656000"/>
          </a:xfrm>
        </p:spPr>
        <p:txBody>
          <a:bodyPr/>
          <a:lstStyle/>
          <a:p>
            <a:r>
              <a:rPr lang="nl-BE" sz="3200" dirty="0" err="1"/>
              <a:t>Situation</a:t>
            </a:r>
            <a:r>
              <a:rPr lang="nl-BE" sz="3200" dirty="0"/>
              <a:t> </a:t>
            </a:r>
            <a:r>
              <a:rPr lang="nl-BE" sz="3200" dirty="0" err="1"/>
              <a:t>actuelle</a:t>
            </a:r>
            <a:r>
              <a:rPr lang="nl-BE" sz="3200" dirty="0"/>
              <a:t> et </a:t>
            </a:r>
            <a:r>
              <a:rPr lang="nl-BE" sz="3200" dirty="0" err="1"/>
              <a:t>évolution</a:t>
            </a:r>
            <a:endParaRPr lang="nl-BE" sz="3200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>
              <a:latin typeface="FlandersArtSans-Regular" panose="00000500000000000000" pitchFamily="2" charset="0"/>
            </a:endParaRPr>
          </a:p>
        </p:txBody>
      </p:sp>
      <p:pic>
        <p:nvPicPr>
          <p:cNvPr id="21" name="Tijdelijke aanduiding voor 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555" y="288121"/>
            <a:ext cx="900000" cy="179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0000" y="639037"/>
            <a:ext cx="7416000" cy="1116000"/>
          </a:xfrm>
        </p:spPr>
        <p:txBody>
          <a:bodyPr/>
          <a:lstStyle/>
          <a:p>
            <a:r>
              <a:rPr lang="fr-BE" sz="2400" b="1" dirty="0"/>
              <a:t>Stimulant pour la validation des compétences: des engagements sectoriels</a:t>
            </a:r>
            <a:endParaRPr lang="fr-BE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0000" y="2000264"/>
            <a:ext cx="7416000" cy="3964605"/>
          </a:xfrm>
        </p:spPr>
        <p:txBody>
          <a:bodyPr/>
          <a:lstStyle/>
          <a:p>
            <a:r>
              <a:rPr lang="fr-BE" sz="1800" dirty="0"/>
              <a:t>1. Des protocoles de collaboration entre les partenaires sectoriels et le gouvernement de Flandre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800" dirty="0"/>
              <a:t>Durée : 2 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1800" dirty="0"/>
              <a:t>Thèmes: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bg1">
                    <a:lumMod val="50000"/>
                  </a:schemeClr>
                </a:solidFill>
              </a:rPr>
              <a:t>Synergies</a:t>
            </a:r>
            <a:r>
              <a:rPr lang="fr-BE" sz="1800" dirty="0"/>
              <a:t> </a:t>
            </a:r>
            <a:r>
              <a:rPr lang="fr-BE" sz="1800" dirty="0">
                <a:solidFill>
                  <a:schemeClr val="bg1">
                    <a:lumMod val="50000"/>
                  </a:schemeClr>
                </a:solidFill>
              </a:rPr>
              <a:t>enseignement – marché de l’emploi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bg1">
                    <a:lumMod val="50000"/>
                  </a:schemeClr>
                </a:solidFill>
              </a:rPr>
              <a:t>Gestion et développement des compétences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BE" sz="1800" dirty="0">
                <a:solidFill>
                  <a:schemeClr val="bg1">
                    <a:lumMod val="50000"/>
                  </a:schemeClr>
                </a:solidFill>
              </a:rPr>
              <a:t>Diversité et non-discrimination</a:t>
            </a:r>
          </a:p>
          <a:p>
            <a:pPr>
              <a:buNone/>
            </a:pPr>
            <a:endParaRPr lang="fr-BE" sz="1800" dirty="0"/>
          </a:p>
          <a:p>
            <a:r>
              <a:rPr lang="fr-BE" sz="1800" dirty="0"/>
              <a:t>2. </a:t>
            </a:r>
            <a:r>
              <a:rPr lang="fr-BE" sz="1800" dirty="0"/>
              <a:t>35 conventions et engagement de plus de 120 </a:t>
            </a:r>
            <a:r>
              <a:rPr lang="fr-BE" sz="1800" dirty="0"/>
              <a:t>consultants</a:t>
            </a:r>
          </a:p>
          <a:p>
            <a:r>
              <a:rPr lang="fr-BE" sz="1800" dirty="0"/>
              <a:t>3. Stimulant pour la continuité de la validation des compétences et les titres</a:t>
            </a:r>
          </a:p>
          <a:p>
            <a:pPr indent="-288000">
              <a:buNone/>
            </a:pPr>
            <a:endParaRPr lang="fr-BE" dirty="0"/>
          </a:p>
          <a:p>
            <a:pPr marL="576000" lvl="2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5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9169_aangepast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0396" r="10396"/>
          <a:stretch>
            <a:fillRect/>
          </a:stretch>
        </p:blipFill>
        <p:spPr/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53050" y="508864"/>
            <a:ext cx="7663915" cy="2196000"/>
          </a:xfrm>
        </p:spPr>
        <p:txBody>
          <a:bodyPr/>
          <a:lstStyle/>
          <a:p>
            <a:r>
              <a:rPr lang="nl-BE" dirty="0"/>
              <a:t>Le </a:t>
            </a:r>
            <a:r>
              <a:rPr lang="nl-BE" dirty="0" err="1"/>
              <a:t>remorqueur</a:t>
            </a:r>
            <a:r>
              <a:rPr lang="nl-BE" dirty="0"/>
              <a:t> </a:t>
            </a:r>
            <a:r>
              <a:rPr lang="nl-BE" dirty="0" err="1"/>
              <a:t>essaie</a:t>
            </a:r>
            <a:r>
              <a:rPr lang="nl-BE" dirty="0"/>
              <a:t> de </a:t>
            </a:r>
            <a:r>
              <a:rPr lang="nl-BE" dirty="0" err="1"/>
              <a:t>diriger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grand </a:t>
            </a:r>
            <a:r>
              <a:rPr lang="nl-BE" dirty="0" err="1"/>
              <a:t>navire</a:t>
            </a:r>
            <a:r>
              <a:rPr lang="nl-BE"/>
              <a:t>……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42" y="4915235"/>
            <a:ext cx="900000" cy="17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Contenu</a:t>
            </a:r>
            <a:r>
              <a:rPr lang="nl-BE" dirty="0"/>
              <a:t> de la </a:t>
            </a:r>
            <a:r>
              <a:rPr lang="nl-BE" dirty="0" err="1"/>
              <a:t>présentation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2820000" y="1479263"/>
            <a:ext cx="7416000" cy="4411172"/>
          </a:xfrm>
        </p:spPr>
        <p:txBody>
          <a:bodyPr vert="horz" lIns="0" tIns="0" rIns="0" bIns="0" rtlCol="0">
            <a:noAutofit/>
          </a:bodyPr>
          <a:lstStyle/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Le rapport </a:t>
            </a:r>
            <a:r>
              <a:rPr lang="nl-BE" sz="2000" dirty="0">
                <a:latin typeface="FlandersArtSans-Bold" panose="00000800000000000000" pitchFamily="2" charset="0"/>
              </a:rPr>
              <a:t>du CEDEFOP</a:t>
            </a:r>
          </a:p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La </a:t>
            </a:r>
            <a:r>
              <a:rPr lang="nl-BE" sz="2000" dirty="0" err="1">
                <a:latin typeface="FlandersArtSans-Bold" panose="00000800000000000000" pitchFamily="2" charset="0"/>
              </a:rPr>
              <a:t>situation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actuelle</a:t>
            </a:r>
            <a:r>
              <a:rPr lang="nl-BE" sz="2000" dirty="0">
                <a:latin typeface="FlandersArtSans-Bold" panose="00000800000000000000" pitchFamily="2" charset="0"/>
              </a:rPr>
              <a:t> (département </a:t>
            </a:r>
            <a:r>
              <a:rPr lang="nl-BE" sz="2000" dirty="0" err="1">
                <a:latin typeface="FlandersArtSans-Bold" panose="00000800000000000000" pitchFamily="2" charset="0"/>
              </a:rPr>
              <a:t>emploi</a:t>
            </a:r>
            <a:r>
              <a:rPr lang="nl-BE" sz="2000" dirty="0">
                <a:latin typeface="FlandersArtSans-Bold" panose="00000800000000000000" pitchFamily="2" charset="0"/>
              </a:rPr>
              <a:t>): </a:t>
            </a:r>
            <a:r>
              <a:rPr lang="nl-BE" sz="2000" dirty="0">
                <a:latin typeface="FlandersArtSans-Bold" panose="00000800000000000000" pitchFamily="2" charset="0"/>
              </a:rPr>
              <a:t>approche en </a:t>
            </a:r>
            <a:r>
              <a:rPr lang="nl-BE" sz="2000" dirty="0" err="1">
                <a:latin typeface="FlandersArtSans-Bold" panose="00000800000000000000" pitchFamily="2" charset="0"/>
              </a:rPr>
              <a:t>trois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volets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La </a:t>
            </a:r>
            <a:r>
              <a:rPr lang="nl-BE" sz="2000" dirty="0" err="1">
                <a:latin typeface="FlandersArtSans-Bold" panose="00000800000000000000" pitchFamily="2" charset="0"/>
              </a:rPr>
              <a:t>valeur</a:t>
            </a:r>
            <a:r>
              <a:rPr lang="nl-BE" sz="2000" dirty="0">
                <a:latin typeface="FlandersArtSans-Bold" panose="00000800000000000000" pitchFamily="2" charset="0"/>
              </a:rPr>
              <a:t> des </a:t>
            </a:r>
            <a:r>
              <a:rPr lang="nl-BE" sz="2000" dirty="0" err="1">
                <a:latin typeface="FlandersArtSans-Bold" panose="00000800000000000000" pitchFamily="2" charset="0"/>
              </a:rPr>
              <a:t>Titres</a:t>
            </a:r>
            <a:r>
              <a:rPr lang="nl-BE" sz="2000" dirty="0">
                <a:latin typeface="FlandersArtSans-Bold" panose="00000800000000000000" pitchFamily="2" charset="0"/>
              </a:rPr>
              <a:t> de </a:t>
            </a:r>
            <a:r>
              <a:rPr lang="nl-BE" sz="2000" dirty="0" err="1">
                <a:latin typeface="FlandersArtSans-Bold" panose="00000800000000000000" pitchFamily="2" charset="0"/>
              </a:rPr>
              <a:t>compétence</a:t>
            </a:r>
            <a:r>
              <a:rPr lang="nl-BE" sz="2000" dirty="0">
                <a:latin typeface="FlandersArtSans-Bold" panose="00000800000000000000" pitchFamily="2" charset="0"/>
              </a:rPr>
              <a:t> (Ervaringsbewijs)</a:t>
            </a:r>
          </a:p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Le </a:t>
            </a:r>
            <a:r>
              <a:rPr lang="nl-BE" sz="2000" dirty="0" err="1">
                <a:latin typeface="FlandersArtSans-Bold" panose="00000800000000000000" pitchFamily="2" charset="0"/>
              </a:rPr>
              <a:t>décret</a:t>
            </a:r>
            <a:r>
              <a:rPr lang="nl-BE" sz="2000" dirty="0">
                <a:latin typeface="FlandersArtSans-Bold" panose="00000800000000000000" pitchFamily="2" charset="0"/>
              </a:rPr>
              <a:t> en </a:t>
            </a:r>
            <a:r>
              <a:rPr lang="nl-BE" sz="2000" dirty="0" err="1">
                <a:latin typeface="FlandersArtSans-Bold" panose="00000800000000000000" pitchFamily="2" charset="0"/>
              </a:rPr>
              <a:t>construction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L’ </a:t>
            </a:r>
            <a:r>
              <a:rPr lang="nl-BE" sz="2000" dirty="0" err="1">
                <a:latin typeface="FlandersArtSans-Bold" panose="00000800000000000000" pitchFamily="2" charset="0"/>
              </a:rPr>
              <a:t>objectif</a:t>
            </a:r>
            <a:r>
              <a:rPr lang="nl-BE" sz="2000" dirty="0">
                <a:latin typeface="FlandersArtSans-Bold" panose="00000800000000000000" pitchFamily="2" charset="0"/>
              </a:rPr>
              <a:t> de la </a:t>
            </a:r>
            <a:r>
              <a:rPr lang="nl-BE" sz="2000" dirty="0" err="1">
                <a:latin typeface="FlandersArtSans-Bold" panose="00000800000000000000" pitchFamily="2" charset="0"/>
              </a:rPr>
              <a:t>validation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Des </a:t>
            </a:r>
            <a:r>
              <a:rPr lang="nl-BE" sz="2000" dirty="0" err="1">
                <a:latin typeface="FlandersArtSans-Bold" panose="00000800000000000000" pitchFamily="2" charset="0"/>
              </a:rPr>
              <a:t>engagements</a:t>
            </a:r>
            <a:r>
              <a:rPr lang="nl-BE" sz="2000" dirty="0">
                <a:latin typeface="FlandersArtSans-Bold" panose="00000800000000000000" pitchFamily="2" charset="0"/>
              </a:rPr>
              <a:t> sectoriels</a:t>
            </a:r>
          </a:p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Vos </a:t>
            </a:r>
            <a:r>
              <a:rPr lang="nl-BE" sz="2000" dirty="0" err="1">
                <a:latin typeface="FlandersArtSans-Bold" panose="00000800000000000000" pitchFamily="2" charset="0"/>
              </a:rPr>
              <a:t>réflexions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>
                <a:latin typeface="FlandersArtSans-Bold" panose="00000800000000000000" pitchFamily="2" charset="0"/>
              </a:rPr>
              <a:t>vos </a:t>
            </a:r>
            <a:r>
              <a:rPr lang="nl-BE" sz="2000" dirty="0" err="1">
                <a:latin typeface="FlandersArtSans-Bold" panose="00000800000000000000" pitchFamily="2" charset="0"/>
              </a:rPr>
              <a:t>questions</a:t>
            </a:r>
            <a:r>
              <a:rPr lang="nl-BE" sz="2000" dirty="0">
                <a:latin typeface="FlandersArtSans-Bold" panose="00000800000000000000" pitchFamily="2" charset="0"/>
              </a:rPr>
              <a:t>, vos </a:t>
            </a:r>
            <a:r>
              <a:rPr lang="nl-BE" sz="2000" dirty="0" err="1">
                <a:latin typeface="FlandersArtSans-Bold" panose="00000800000000000000" pitchFamily="2" charset="0"/>
              </a:rPr>
              <a:t>suggestions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Le rapport </a:t>
            </a:r>
            <a:r>
              <a:rPr lang="nl-BE" sz="4000" dirty="0"/>
              <a:t>du </a:t>
            </a:r>
            <a:r>
              <a:rPr lang="nl-BE" sz="4000" dirty="0"/>
              <a:t>CEDEFOP</a:t>
            </a:r>
            <a:br>
              <a:rPr lang="nl-BE" sz="4000" dirty="0"/>
            </a:b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 err="1">
                <a:latin typeface="FlandersArtSans-Bold" panose="00000800000000000000" pitchFamily="2" charset="0"/>
              </a:rPr>
              <a:t>Une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politique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fragmentée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entre</a:t>
            </a:r>
            <a:r>
              <a:rPr lang="nl-BE" sz="2000" dirty="0">
                <a:latin typeface="FlandersArtSans-Bold" panose="00000800000000000000" pitchFamily="2" charset="0"/>
              </a:rPr>
              <a:t> les </a:t>
            </a:r>
            <a:r>
              <a:rPr lang="nl-BE" sz="2000" dirty="0" err="1">
                <a:latin typeface="FlandersArtSans-Bold" panose="00000800000000000000" pitchFamily="2" charset="0"/>
              </a:rPr>
              <a:t>départements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E</a:t>
            </a:r>
            <a:r>
              <a:rPr lang="nl-BE" sz="2000" dirty="0" err="1">
                <a:latin typeface="FlandersArtSans-Bold" panose="00000800000000000000" pitchFamily="2" charset="0"/>
              </a:rPr>
              <a:t>nseignement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T</a:t>
            </a:r>
            <a:r>
              <a:rPr lang="nl-BE" sz="2000" dirty="0" err="1">
                <a:latin typeface="FlandersArtSans-Bold" panose="00000800000000000000" pitchFamily="2" charset="0"/>
              </a:rPr>
              <a:t>ravail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J</a:t>
            </a:r>
            <a:r>
              <a:rPr lang="nl-BE" sz="2000" dirty="0" err="1">
                <a:latin typeface="FlandersArtSans-Bold" panose="00000800000000000000" pitchFamily="2" charset="0"/>
              </a:rPr>
              <a:t>eunesse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le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secteur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socio</a:t>
            </a:r>
            <a:r>
              <a:rPr lang="nl-BE" sz="2000" dirty="0">
                <a:latin typeface="FlandersArtSans-Bold" panose="00000800000000000000" pitchFamily="2" charset="0"/>
              </a:rPr>
              <a:t>- </a:t>
            </a:r>
            <a:r>
              <a:rPr lang="nl-BE" sz="2000" dirty="0" err="1">
                <a:latin typeface="FlandersArtSans-Bold" panose="00000800000000000000" pitchFamily="2" charset="0"/>
              </a:rPr>
              <a:t>culturel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le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secteur</a:t>
            </a:r>
            <a:r>
              <a:rPr lang="nl-BE" sz="2000" dirty="0">
                <a:latin typeface="FlandersArtSans-Bold" panose="00000800000000000000" pitchFamily="2" charset="0"/>
              </a:rPr>
              <a:t> public</a:t>
            </a: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Approche, </a:t>
            </a:r>
            <a:r>
              <a:rPr lang="nl-BE" sz="2000" dirty="0" err="1">
                <a:latin typeface="FlandersArtSans-Bold" panose="00000800000000000000" pitchFamily="2" charset="0"/>
              </a:rPr>
              <a:t>méthode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financement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La </a:t>
            </a:r>
            <a:r>
              <a:rPr lang="nl-BE" sz="2000" dirty="0" err="1">
                <a:latin typeface="FlandersArtSans-Bold" panose="00000800000000000000" pitchFamily="2" charset="0"/>
              </a:rPr>
              <a:t>valeur</a:t>
            </a:r>
            <a:r>
              <a:rPr lang="nl-BE" sz="2000" dirty="0">
                <a:latin typeface="FlandersArtSans-Bold" panose="00000800000000000000" pitchFamily="2" charset="0"/>
              </a:rPr>
              <a:t> du </a:t>
            </a:r>
            <a:r>
              <a:rPr lang="nl-BE" sz="2000" dirty="0" err="1">
                <a:latin typeface="FlandersArtSans-Bold" panose="00000800000000000000" pitchFamily="2" charset="0"/>
              </a:rPr>
              <a:t>dispositif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est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limitée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 err="1">
                <a:latin typeface="FlandersArtSans-Bold" panose="00000800000000000000" pitchFamily="2" charset="0"/>
              </a:rPr>
              <a:t>Notoriété</a:t>
            </a:r>
            <a:r>
              <a:rPr lang="nl-BE" sz="2000" dirty="0">
                <a:latin typeface="FlandersArtSans-Bold" panose="00000800000000000000" pitchFamily="2" charset="0"/>
              </a:rPr>
              <a:t>, impact</a:t>
            </a: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Pas de </a:t>
            </a:r>
            <a:r>
              <a:rPr lang="nl-BE" sz="2000" dirty="0" err="1">
                <a:latin typeface="FlandersArtSans-Bold" panose="00000800000000000000" pitchFamily="2" charset="0"/>
              </a:rPr>
              <a:t>lien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avec</a:t>
            </a:r>
            <a:r>
              <a:rPr lang="nl-BE" sz="2000" dirty="0">
                <a:latin typeface="FlandersArtSans-Bold" panose="00000800000000000000" pitchFamily="2" charset="0"/>
              </a:rPr>
              <a:t> les </a:t>
            </a:r>
            <a:r>
              <a:rPr lang="nl-BE" sz="2000" dirty="0" err="1">
                <a:latin typeface="FlandersArtSans-Bold" panose="00000800000000000000" pitchFamily="2" charset="0"/>
              </a:rPr>
              <a:t>qualifications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European </a:t>
            </a:r>
            <a:r>
              <a:rPr lang="nl-BE" sz="2000" dirty="0" err="1">
                <a:latin typeface="FlandersArtSans-Bold" panose="00000800000000000000" pitchFamily="2" charset="0"/>
              </a:rPr>
              <a:t>Qualification</a:t>
            </a:r>
            <a:r>
              <a:rPr lang="nl-BE" sz="2000" dirty="0">
                <a:latin typeface="FlandersArtSans-Bold" panose="00000800000000000000" pitchFamily="2" charset="0"/>
              </a:rPr>
              <a:t> Framework</a:t>
            </a: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/>
              <a:t>L’ approche </a:t>
            </a:r>
            <a:r>
              <a:rPr lang="nl-BE" sz="2400" b="1" dirty="0" err="1"/>
              <a:t>actuelle</a:t>
            </a:r>
            <a:r>
              <a:rPr lang="nl-BE" sz="2400" b="1" dirty="0"/>
              <a:t> (département </a:t>
            </a:r>
            <a:r>
              <a:rPr lang="nl-BE" sz="2400" b="1" dirty="0" err="1"/>
              <a:t>emploi</a:t>
            </a:r>
            <a:r>
              <a:rPr lang="nl-BE" sz="2400" b="1" dirty="0"/>
              <a:t>): </a:t>
            </a:r>
            <a:r>
              <a:rPr lang="nl-BE" sz="2400" b="1" dirty="0" err="1"/>
              <a:t>trois</a:t>
            </a:r>
            <a:r>
              <a:rPr lang="nl-BE" sz="2400" b="1" dirty="0"/>
              <a:t> pistes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2820001" y="1840772"/>
            <a:ext cx="7667247" cy="4485600"/>
          </a:xfr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>
              <a:buNone/>
            </a:pPr>
            <a:r>
              <a:rPr lang="nl-BE" sz="2000" dirty="0">
                <a:latin typeface="FlandersArtSans-Bold" panose="00000800000000000000" pitchFamily="2" charset="0"/>
              </a:rPr>
              <a:t>1. </a:t>
            </a:r>
            <a:r>
              <a:rPr lang="nl-BE" sz="1600" dirty="0">
                <a:latin typeface="FlandersArtSans-Bold" panose="00000800000000000000" pitchFamily="2" charset="0"/>
              </a:rPr>
              <a:t>La </a:t>
            </a:r>
            <a:r>
              <a:rPr lang="nl-BE" sz="1600" dirty="0" err="1">
                <a:latin typeface="FlandersArtSans-Bold" panose="00000800000000000000" pitchFamily="2" charset="0"/>
              </a:rPr>
              <a:t>conscience</a:t>
            </a:r>
            <a:r>
              <a:rPr lang="nl-BE" sz="1600" dirty="0">
                <a:latin typeface="FlandersArtSans-Bold" panose="00000800000000000000" pitchFamily="2" charset="0"/>
              </a:rPr>
              <a:t> de </a:t>
            </a:r>
            <a:r>
              <a:rPr lang="nl-BE" sz="1600" dirty="0" err="1">
                <a:latin typeface="FlandersArtSans-Bold" panose="00000800000000000000" pitchFamily="2" charset="0"/>
              </a:rPr>
              <a:t>ses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propres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compétences</a:t>
            </a:r>
            <a:endParaRPr lang="nl-BE" sz="16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1600" dirty="0">
              <a:latin typeface="FlandersArtSans-Bold" panose="00000800000000000000" pitchFamily="2" charset="0"/>
            </a:endParaRPr>
          </a:p>
          <a:p>
            <a:pPr>
              <a:buNone/>
            </a:pPr>
            <a:r>
              <a:rPr lang="nl-BE" sz="1600" dirty="0">
                <a:latin typeface="FlandersArtSans-Bold" panose="00000800000000000000" pitchFamily="2" charset="0"/>
              </a:rPr>
              <a:t>2. </a:t>
            </a:r>
            <a:r>
              <a:rPr lang="nl-BE" sz="1600" dirty="0" err="1">
                <a:latin typeface="FlandersArtSans-Bold" panose="00000800000000000000" pitchFamily="2" charset="0"/>
              </a:rPr>
              <a:t>Appréciation</a:t>
            </a:r>
            <a:r>
              <a:rPr lang="nl-BE" sz="1600" dirty="0">
                <a:latin typeface="FlandersArtSans-Bold" panose="00000800000000000000" pitchFamily="2" charset="0"/>
              </a:rPr>
              <a:t> de </a:t>
            </a:r>
            <a:r>
              <a:rPr lang="nl-BE" sz="1600" dirty="0" err="1">
                <a:latin typeface="FlandersArtSans-Bold" panose="00000800000000000000" pitchFamily="2" charset="0"/>
              </a:rPr>
              <a:t>ses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compétences</a:t>
            </a:r>
            <a:r>
              <a:rPr lang="nl-BE" sz="1600" dirty="0">
                <a:latin typeface="FlandersArtSans-Bold" panose="00000800000000000000" pitchFamily="2" charset="0"/>
              </a:rPr>
              <a:t> par </a:t>
            </a:r>
            <a:r>
              <a:rPr lang="nl-BE" sz="1600" dirty="0" err="1">
                <a:latin typeface="FlandersArtSans-Bold" panose="00000800000000000000" pitchFamily="2" charset="0"/>
              </a:rPr>
              <a:t>quelqu’un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d’autre</a:t>
            </a:r>
            <a:endParaRPr lang="nl-BE" sz="1600" dirty="0">
              <a:latin typeface="FlandersArtSans-Bold" panose="00000800000000000000" pitchFamily="2" charset="0"/>
            </a:endParaRPr>
          </a:p>
          <a:p>
            <a:pPr>
              <a:buNone/>
            </a:pPr>
            <a:endParaRPr lang="nl-BE" sz="1600" dirty="0">
              <a:latin typeface="FlandersArtSans-Bold" panose="00000800000000000000" pitchFamily="2" charset="0"/>
            </a:endParaRPr>
          </a:p>
          <a:p>
            <a:pPr>
              <a:buNone/>
            </a:pPr>
            <a:r>
              <a:rPr lang="nl-BE" sz="1600" dirty="0">
                <a:latin typeface="FlandersArtSans-Bold" panose="00000800000000000000" pitchFamily="2" charset="0"/>
              </a:rPr>
              <a:t>3. Evaluation </a:t>
            </a:r>
            <a:r>
              <a:rPr lang="nl-BE" sz="1600" dirty="0" err="1">
                <a:latin typeface="FlandersArtSans-Bold" panose="00000800000000000000" pitchFamily="2" charset="0"/>
              </a:rPr>
              <a:t>formelle</a:t>
            </a:r>
            <a:r>
              <a:rPr lang="nl-BE" sz="1600" dirty="0">
                <a:latin typeface="FlandersArtSans-Bold" panose="00000800000000000000" pitchFamily="2" charset="0"/>
              </a:rPr>
              <a:t> des </a:t>
            </a:r>
            <a:r>
              <a:rPr lang="nl-BE" sz="1600" dirty="0" err="1">
                <a:latin typeface="FlandersArtSans-Bold" panose="00000800000000000000" pitchFamily="2" charset="0"/>
              </a:rPr>
              <a:t>compétences</a:t>
            </a:r>
            <a:r>
              <a:rPr lang="nl-BE" sz="1600" dirty="0">
                <a:latin typeface="FlandersArtSans-Bold" panose="00000800000000000000" pitchFamily="2" charset="0"/>
              </a:rPr>
              <a:t> par </a:t>
            </a:r>
            <a:r>
              <a:rPr lang="nl-BE" sz="1600" dirty="0" err="1">
                <a:latin typeface="FlandersArtSans-Bold" panose="00000800000000000000" pitchFamily="2" charset="0"/>
              </a:rPr>
              <a:t>un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centre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d’esai</a:t>
            </a:r>
            <a:endParaRPr lang="nl-BE" sz="1600" dirty="0">
              <a:latin typeface="FlandersArtSans-Bold" panose="00000800000000000000" pitchFamily="2" charset="0"/>
            </a:endParaRPr>
          </a:p>
          <a:p>
            <a:pPr>
              <a:buNone/>
            </a:pPr>
            <a:endParaRPr lang="nl-BE" sz="1600" dirty="0">
              <a:latin typeface="FlandersArtSans-Bold" panose="000008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600" dirty="0" err="1">
                <a:latin typeface="FlandersArtSans-Bold" panose="00000800000000000000" pitchFamily="2" charset="0"/>
              </a:rPr>
              <a:t>Enregistrement</a:t>
            </a:r>
            <a:r>
              <a:rPr lang="nl-BE" sz="1600" dirty="0">
                <a:latin typeface="FlandersArtSans-Bold" panose="00000800000000000000" pitchFamily="2" charset="0"/>
              </a:rPr>
              <a:t> dans </a:t>
            </a:r>
            <a:r>
              <a:rPr lang="nl-BE" sz="1600" dirty="0">
                <a:latin typeface="FlandersArtSans-Bold" panose="00000800000000000000" pitchFamily="2" charset="0"/>
              </a:rPr>
              <a:t>les dossiers du VDAB pour </a:t>
            </a:r>
            <a:r>
              <a:rPr lang="nl-BE" sz="1600" dirty="0" err="1">
                <a:latin typeface="FlandersArtSans-Bold" panose="00000800000000000000" pitchFamily="2" charset="0"/>
              </a:rPr>
              <a:t>chaque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citoyen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>
                <a:latin typeface="FlandersArtSans-Bold" panose="00000800000000000000" pitchFamily="2" charset="0"/>
              </a:rPr>
              <a:t>(COMPETENT: basé </a:t>
            </a:r>
            <a:r>
              <a:rPr lang="nl-BE" sz="1600" dirty="0" err="1">
                <a:latin typeface="FlandersArtSans-Bold" panose="00000800000000000000" pitchFamily="2" charset="0"/>
              </a:rPr>
              <a:t>sur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le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système</a:t>
            </a:r>
            <a:r>
              <a:rPr lang="nl-BE" sz="1600" dirty="0">
                <a:latin typeface="FlandersArtSans-Bold" panose="00000800000000000000" pitchFamily="2" charset="0"/>
              </a:rPr>
              <a:t> ROME du </a:t>
            </a:r>
            <a:r>
              <a:rPr lang="nl-BE" sz="1600" dirty="0" err="1">
                <a:latin typeface="FlandersArtSans-Bold" panose="00000800000000000000" pitchFamily="2" charset="0"/>
              </a:rPr>
              <a:t>Pôle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Emploi</a:t>
            </a:r>
            <a:r>
              <a:rPr lang="nl-BE" sz="1600" dirty="0">
                <a:latin typeface="FlandersArtSans-Bold" panose="00000800000000000000" pitchFamily="2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600" dirty="0">
                <a:latin typeface="FlandersArtSans-Bold" panose="00000800000000000000" pitchFamily="2" charset="0"/>
              </a:rPr>
              <a:t>L’ </a:t>
            </a:r>
            <a:r>
              <a:rPr lang="nl-BE" sz="1600" dirty="0" err="1">
                <a:latin typeface="FlandersArtSans-Bold" panose="00000800000000000000" pitchFamily="2" charset="0"/>
              </a:rPr>
              <a:t>évaluation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formelle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doit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être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réalisée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avec</a:t>
            </a:r>
            <a:r>
              <a:rPr lang="nl-BE" sz="1600" dirty="0">
                <a:latin typeface="FlandersArtSans-Bold" panose="00000800000000000000" pitchFamily="2" charset="0"/>
              </a:rPr>
              <a:t> des référentiels </a:t>
            </a:r>
            <a:r>
              <a:rPr lang="nl-BE" sz="1600" dirty="0" err="1">
                <a:latin typeface="FlandersArtSans-Bold" panose="00000800000000000000" pitchFamily="2" charset="0"/>
              </a:rPr>
              <a:t>qui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sont</a:t>
            </a:r>
            <a:r>
              <a:rPr lang="nl-BE" sz="1600" dirty="0">
                <a:latin typeface="FlandersArtSans-Bold" panose="00000800000000000000" pitchFamily="2" charset="0"/>
              </a:rPr>
              <a:t> basés sur les dossiers de la </a:t>
            </a:r>
            <a:r>
              <a:rPr lang="nl-BE" sz="1600" dirty="0" err="1">
                <a:latin typeface="FlandersArtSans-Bold" panose="00000800000000000000" pitchFamily="2" charset="0"/>
              </a:rPr>
              <a:t>qualification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professionelle</a:t>
            </a:r>
            <a:endParaRPr lang="nl-BE" sz="1600" dirty="0">
              <a:latin typeface="FlandersArtSans-Bold" panose="00000800000000000000" pitchFamily="2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1600" dirty="0" err="1">
                <a:latin typeface="FlandersArtSans-Bold" panose="00000800000000000000" pitchFamily="2" charset="0"/>
              </a:rPr>
              <a:t>Encourager</a:t>
            </a:r>
            <a:r>
              <a:rPr lang="nl-BE" sz="1600" dirty="0">
                <a:latin typeface="FlandersArtSans-Bold" panose="00000800000000000000" pitchFamily="2" charset="0"/>
              </a:rPr>
              <a:t> la </a:t>
            </a:r>
            <a:r>
              <a:rPr lang="nl-BE" sz="1600" dirty="0" err="1">
                <a:latin typeface="FlandersArtSans-Bold" panose="00000800000000000000" pitchFamily="2" charset="0"/>
              </a:rPr>
              <a:t>reconnaissance</a:t>
            </a:r>
            <a:r>
              <a:rPr lang="nl-BE" sz="1600" dirty="0">
                <a:latin typeface="FlandersArtSans-Bold" panose="00000800000000000000" pitchFamily="2" charset="0"/>
              </a:rPr>
              <a:t> et la </a:t>
            </a:r>
            <a:r>
              <a:rPr lang="nl-BE" sz="1600" dirty="0" err="1">
                <a:latin typeface="FlandersArtSans-Bold" panose="00000800000000000000" pitchFamily="2" charset="0"/>
              </a:rPr>
              <a:t>validation</a:t>
            </a:r>
            <a:r>
              <a:rPr lang="nl-BE" sz="1600" dirty="0">
                <a:latin typeface="FlandersArtSans-Bold" panose="00000800000000000000" pitchFamily="2" charset="0"/>
              </a:rPr>
              <a:t> des </a:t>
            </a:r>
            <a:r>
              <a:rPr lang="nl-BE" sz="1600" dirty="0" err="1">
                <a:latin typeface="FlandersArtSans-Bold" panose="00000800000000000000" pitchFamily="2" charset="0"/>
              </a:rPr>
              <a:t>compétences</a:t>
            </a:r>
            <a:r>
              <a:rPr lang="nl-BE" sz="1600" dirty="0">
                <a:latin typeface="FlandersArtSans-Bold" panose="00000800000000000000" pitchFamily="2" charset="0"/>
              </a:rPr>
              <a:t> par des </a:t>
            </a:r>
            <a:r>
              <a:rPr lang="nl-BE" sz="1600" dirty="0" err="1">
                <a:latin typeface="FlandersArtSans-Bold" panose="00000800000000000000" pitchFamily="2" charset="0"/>
              </a:rPr>
              <a:t>conventions</a:t>
            </a:r>
            <a:r>
              <a:rPr lang="nl-BE" sz="1600" dirty="0">
                <a:latin typeface="FlandersArtSans-Bold" panose="00000800000000000000" pitchFamily="2" charset="0"/>
              </a:rPr>
              <a:t> </a:t>
            </a:r>
            <a:r>
              <a:rPr lang="nl-BE" sz="1600" dirty="0" err="1">
                <a:latin typeface="FlandersArtSans-Bold" panose="00000800000000000000" pitchFamily="2" charset="0"/>
              </a:rPr>
              <a:t>avec</a:t>
            </a:r>
            <a:r>
              <a:rPr lang="nl-BE" sz="1600" dirty="0">
                <a:latin typeface="FlandersArtSans-Bold" panose="00000800000000000000" pitchFamily="2" charset="0"/>
              </a:rPr>
              <a:t> les </a:t>
            </a:r>
            <a:r>
              <a:rPr lang="nl-BE" sz="1600" dirty="0" err="1">
                <a:latin typeface="FlandersArtSans-Bold" panose="00000800000000000000" pitchFamily="2" charset="0"/>
              </a:rPr>
              <a:t>secteurs</a:t>
            </a:r>
            <a:endParaRPr lang="nl-BE" sz="16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1" dirty="0"/>
              <a:t>La </a:t>
            </a:r>
            <a:r>
              <a:rPr lang="nl-BE" sz="2400" b="1" dirty="0" err="1"/>
              <a:t>situation</a:t>
            </a:r>
            <a:r>
              <a:rPr lang="nl-BE" sz="2400" b="1" dirty="0"/>
              <a:t> </a:t>
            </a:r>
            <a:r>
              <a:rPr lang="nl-BE" sz="2400" b="1" dirty="0" err="1"/>
              <a:t>actuelle</a:t>
            </a:r>
            <a:r>
              <a:rPr lang="nl-BE" sz="2400" b="1" dirty="0"/>
              <a:t> des </a:t>
            </a:r>
            <a:r>
              <a:rPr lang="nl-BE" sz="2400" b="1" dirty="0" err="1"/>
              <a:t>titres</a:t>
            </a:r>
            <a:r>
              <a:rPr lang="nl-BE" sz="2400" b="1" dirty="0"/>
              <a:t> de </a:t>
            </a:r>
            <a:r>
              <a:rPr lang="nl-BE" sz="2400" b="1" dirty="0" err="1"/>
              <a:t>compétence</a:t>
            </a:r>
            <a:r>
              <a:rPr lang="nl-BE" sz="2400" b="1" dirty="0"/>
              <a:t> (Ervaringsbewijs) (1)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2500185" y="1915200"/>
            <a:ext cx="7982464" cy="3672000"/>
          </a:xfr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1800" dirty="0">
                <a:latin typeface="FlandersArtSans-Bold" panose="00000800000000000000" pitchFamily="2" charset="0"/>
              </a:rPr>
              <a:t>En </a:t>
            </a:r>
            <a:r>
              <a:rPr lang="nl-BE" sz="1800" dirty="0" err="1">
                <a:latin typeface="FlandersArtSans-Bold" panose="00000800000000000000" pitchFamily="2" charset="0"/>
              </a:rPr>
              <a:t>fonction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 err="1">
                <a:latin typeface="FlandersArtSans-Bold" panose="00000800000000000000" pitchFamily="2" charset="0"/>
              </a:rPr>
              <a:t>depuis</a:t>
            </a:r>
            <a:r>
              <a:rPr lang="nl-BE" sz="1800" dirty="0">
                <a:latin typeface="FlandersArtSans-Bold" panose="00000800000000000000" pitchFamily="2" charset="0"/>
              </a:rPr>
              <a:t> 2006</a:t>
            </a:r>
          </a:p>
          <a:p>
            <a:pPr marL="288000" indent="-288000"/>
            <a:r>
              <a:rPr lang="nl-BE" sz="1800" dirty="0">
                <a:latin typeface="FlandersArtSans-Bold" panose="00000800000000000000" pitchFamily="2" charset="0"/>
              </a:rPr>
              <a:t>Fin 2016, 11.904 parcours, 7080 </a:t>
            </a:r>
            <a:r>
              <a:rPr lang="nl-BE" sz="1800" dirty="0" err="1">
                <a:latin typeface="FlandersArtSans-Bold" panose="00000800000000000000" pitchFamily="2" charset="0"/>
              </a:rPr>
              <a:t>Titres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 err="1">
                <a:latin typeface="FlandersArtSans-Bold" panose="00000800000000000000" pitchFamily="2" charset="0"/>
              </a:rPr>
              <a:t>émis</a:t>
            </a:r>
            <a:endParaRPr lang="nl-BE" sz="18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1800" dirty="0" err="1">
                <a:latin typeface="FlandersArtSans-Bold" panose="00000800000000000000" pitchFamily="2" charset="0"/>
              </a:rPr>
              <a:t>Pour</a:t>
            </a:r>
            <a:r>
              <a:rPr lang="nl-BE" sz="1800" dirty="0">
                <a:latin typeface="FlandersArtSans-Bold" panose="00000800000000000000" pitchFamily="2" charset="0"/>
              </a:rPr>
              <a:t> la plupart des </a:t>
            </a:r>
            <a:r>
              <a:rPr lang="nl-BE" sz="1800" dirty="0" err="1">
                <a:latin typeface="FlandersArtSans-Bold" panose="00000800000000000000" pitchFamily="2" charset="0"/>
              </a:rPr>
              <a:t>cas</a:t>
            </a:r>
            <a:r>
              <a:rPr lang="nl-BE" sz="1800" dirty="0">
                <a:latin typeface="FlandersArtSans-Bold" panose="00000800000000000000" pitchFamily="2" charset="0"/>
              </a:rPr>
              <a:t>: des employés. On </a:t>
            </a:r>
            <a:r>
              <a:rPr lang="nl-BE" sz="1800" dirty="0">
                <a:latin typeface="FlandersArtSans-Bold" panose="00000800000000000000" pitchFamily="2" charset="0"/>
              </a:rPr>
              <a:t>n’encourage </a:t>
            </a:r>
            <a:r>
              <a:rPr lang="nl-BE" sz="1800" dirty="0">
                <a:latin typeface="FlandersArtSans-Bold" panose="00000800000000000000" pitchFamily="2" charset="0"/>
              </a:rPr>
              <a:t>pas </a:t>
            </a:r>
            <a:r>
              <a:rPr lang="nl-BE" sz="1800" dirty="0" err="1">
                <a:latin typeface="FlandersArtSans-Bold" panose="00000800000000000000" pitchFamily="2" charset="0"/>
              </a:rPr>
              <a:t>fortement</a:t>
            </a:r>
            <a:r>
              <a:rPr lang="nl-BE" sz="1800" dirty="0">
                <a:latin typeface="FlandersArtSans-Bold" panose="00000800000000000000" pitchFamily="2" charset="0"/>
              </a:rPr>
              <a:t> les </a:t>
            </a:r>
            <a:r>
              <a:rPr lang="nl-BE" sz="1800" dirty="0" err="1">
                <a:latin typeface="FlandersArtSans-Bold" panose="00000800000000000000" pitchFamily="2" charset="0"/>
              </a:rPr>
              <a:t>demandeurs</a:t>
            </a:r>
            <a:r>
              <a:rPr lang="nl-BE" sz="1800" dirty="0">
                <a:latin typeface="FlandersArtSans-Bold" panose="00000800000000000000" pitchFamily="2" charset="0"/>
              </a:rPr>
              <a:t> d’ </a:t>
            </a:r>
            <a:r>
              <a:rPr lang="nl-BE" sz="1800" dirty="0" err="1">
                <a:latin typeface="FlandersArtSans-Bold" panose="00000800000000000000" pitchFamily="2" charset="0"/>
              </a:rPr>
              <a:t>emploi</a:t>
            </a:r>
            <a:r>
              <a:rPr lang="nl-BE" sz="1800" dirty="0">
                <a:latin typeface="FlandersArtSans-Bold" panose="00000800000000000000" pitchFamily="2" charset="0"/>
              </a:rPr>
              <a:t> à </a:t>
            </a:r>
            <a:r>
              <a:rPr lang="nl-BE" sz="1800" dirty="0" err="1">
                <a:latin typeface="FlandersArtSans-Bold" panose="00000800000000000000" pitchFamily="2" charset="0"/>
              </a:rPr>
              <a:t>obtenir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 err="1">
                <a:latin typeface="FlandersArtSans-Bold" panose="00000800000000000000" pitchFamily="2" charset="0"/>
              </a:rPr>
              <a:t>un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 err="1">
                <a:latin typeface="FlandersArtSans-Bold" panose="00000800000000000000" pitchFamily="2" charset="0"/>
              </a:rPr>
              <a:t>titre</a:t>
            </a:r>
            <a:endParaRPr lang="nl-BE" sz="18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1800" dirty="0">
                <a:latin typeface="FlandersArtSans-Bold" panose="00000800000000000000" pitchFamily="2" charset="0"/>
              </a:rPr>
              <a:t>Les </a:t>
            </a:r>
            <a:r>
              <a:rPr lang="nl-BE" sz="1800" dirty="0" err="1">
                <a:latin typeface="FlandersArtSans-Bold" panose="00000800000000000000" pitchFamily="2" charset="0"/>
              </a:rPr>
              <a:t>titres</a:t>
            </a:r>
            <a:r>
              <a:rPr lang="nl-BE" sz="1800" dirty="0">
                <a:latin typeface="FlandersArtSans-Bold" panose="00000800000000000000" pitchFamily="2" charset="0"/>
              </a:rPr>
              <a:t> les plus </a:t>
            </a:r>
            <a:r>
              <a:rPr lang="nl-BE" sz="1800" dirty="0">
                <a:latin typeface="FlandersArtSans-Bold" panose="00000800000000000000" pitchFamily="2" charset="0"/>
              </a:rPr>
              <a:t>“</a:t>
            </a:r>
            <a:r>
              <a:rPr lang="nl-BE" sz="1800" dirty="0" err="1">
                <a:latin typeface="FlandersArtSans-Bold" panose="00000800000000000000" pitchFamily="2" charset="0"/>
              </a:rPr>
              <a:t>populaires</a:t>
            </a:r>
            <a:r>
              <a:rPr lang="nl-BE" sz="1800" dirty="0">
                <a:latin typeface="FlandersArtSans-Bold" panose="00000800000000000000" pitchFamily="2" charset="0"/>
              </a:rPr>
              <a:t>”: </a:t>
            </a:r>
            <a:endParaRPr lang="nl-BE" sz="18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1800" dirty="0">
                <a:latin typeface="FlandersArtSans-Bold" panose="00000800000000000000" pitchFamily="2" charset="0"/>
              </a:rPr>
              <a:t>La </a:t>
            </a:r>
            <a:r>
              <a:rPr lang="nl-BE" sz="1800" dirty="0" err="1">
                <a:latin typeface="FlandersArtSans-Bold" panose="00000800000000000000" pitchFamily="2" charset="0"/>
              </a:rPr>
              <a:t>logistique</a:t>
            </a:r>
            <a:r>
              <a:rPr lang="nl-BE" sz="1800" dirty="0">
                <a:latin typeface="FlandersArtSans-Bold" panose="00000800000000000000" pitchFamily="2" charset="0"/>
              </a:rPr>
              <a:t>: conducteur de </a:t>
            </a:r>
            <a:r>
              <a:rPr lang="nl-BE" sz="1800" dirty="0" err="1">
                <a:latin typeface="FlandersArtSans-Bold" panose="00000800000000000000" pitchFamily="2" charset="0"/>
              </a:rPr>
              <a:t>chariot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 err="1">
                <a:latin typeface="FlandersArtSans-Bold" panose="00000800000000000000" pitchFamily="2" charset="0"/>
              </a:rPr>
              <a:t>élévateur</a:t>
            </a:r>
            <a:r>
              <a:rPr lang="nl-BE" sz="1800" dirty="0">
                <a:latin typeface="FlandersArtSans-Bold" panose="00000800000000000000" pitchFamily="2" charset="0"/>
              </a:rPr>
              <a:t> et </a:t>
            </a:r>
            <a:r>
              <a:rPr lang="nl-BE" sz="1800" dirty="0" err="1">
                <a:latin typeface="FlandersArtSans-Bold" panose="00000800000000000000" pitchFamily="2" charset="0"/>
              </a:rPr>
              <a:t>magasinier</a:t>
            </a:r>
            <a:r>
              <a:rPr lang="nl-BE" sz="1800" dirty="0">
                <a:latin typeface="FlandersArtSans-Bold" panose="00000800000000000000" pitchFamily="2" charset="0"/>
              </a:rPr>
              <a:t>: 41, 6%</a:t>
            </a:r>
          </a:p>
          <a:p>
            <a:pPr marL="864000" lvl="1"/>
            <a:r>
              <a:rPr lang="nl-BE" sz="1800" dirty="0">
                <a:latin typeface="FlandersArtSans-Bold" panose="00000800000000000000" pitchFamily="2" charset="0"/>
              </a:rPr>
              <a:t>Employé </a:t>
            </a:r>
            <a:r>
              <a:rPr lang="nl-BE" sz="1800" dirty="0" err="1">
                <a:latin typeface="FlandersArtSans-Bold" panose="00000800000000000000" pitchFamily="2" charset="0"/>
              </a:rPr>
              <a:t>administratif</a:t>
            </a:r>
            <a:r>
              <a:rPr lang="nl-BE" sz="1800" dirty="0">
                <a:latin typeface="FlandersArtSans-Bold" panose="00000800000000000000" pitchFamily="2" charset="0"/>
              </a:rPr>
              <a:t> commercial en service interne: 19, 6%</a:t>
            </a:r>
          </a:p>
          <a:p>
            <a:pPr marL="864000" lvl="1"/>
            <a:r>
              <a:rPr lang="nl-BE" sz="1800" dirty="0" err="1">
                <a:latin typeface="FlandersArtSans-Bold" panose="00000800000000000000" pitchFamily="2" charset="0"/>
              </a:rPr>
              <a:t>Accompagnateur</a:t>
            </a:r>
            <a:r>
              <a:rPr lang="nl-BE" sz="1800" dirty="0">
                <a:latin typeface="FlandersArtSans-Bold" panose="00000800000000000000" pitchFamily="2" charset="0"/>
              </a:rPr>
              <a:t> d’ </a:t>
            </a:r>
            <a:r>
              <a:rPr lang="nl-BE" sz="1800" dirty="0" err="1">
                <a:latin typeface="FlandersArtSans-Bold" panose="00000800000000000000" pitchFamily="2" charset="0"/>
              </a:rPr>
              <a:t>enfants</a:t>
            </a:r>
            <a:r>
              <a:rPr lang="nl-BE" sz="1800" dirty="0">
                <a:latin typeface="FlandersArtSans-Bold" panose="00000800000000000000" pitchFamily="2" charset="0"/>
              </a:rPr>
              <a:t> à l’ </a:t>
            </a:r>
            <a:r>
              <a:rPr lang="nl-BE" sz="1800" dirty="0" err="1">
                <a:latin typeface="FlandersArtSans-Bold" panose="00000800000000000000" pitchFamily="2" charset="0"/>
              </a:rPr>
              <a:t>âge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 err="1">
                <a:latin typeface="FlandersArtSans-Bold" panose="00000800000000000000" pitchFamily="2" charset="0"/>
              </a:rPr>
              <a:t>préscolaire</a:t>
            </a:r>
            <a:r>
              <a:rPr lang="nl-BE" sz="1800" dirty="0">
                <a:latin typeface="FlandersArtSans-Bold" panose="00000800000000000000" pitchFamily="2" charset="0"/>
              </a:rPr>
              <a:t>: 11, 2 %</a:t>
            </a:r>
          </a:p>
          <a:p>
            <a:pPr marL="864000" lvl="1"/>
            <a:r>
              <a:rPr lang="nl-BE" sz="1800" dirty="0" err="1">
                <a:latin typeface="FlandersArtSans-Bold" panose="00000800000000000000" pitchFamily="2" charset="0"/>
              </a:rPr>
              <a:t>Conseiller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>
                <a:latin typeface="FlandersArtSans-Bold" panose="00000800000000000000" pitchFamily="2" charset="0"/>
              </a:rPr>
              <a:t> </a:t>
            </a:r>
            <a:r>
              <a:rPr lang="nl-BE" sz="1800" dirty="0" err="1">
                <a:latin typeface="FlandersArtSans-Bold" panose="00000800000000000000" pitchFamily="2" charset="0"/>
              </a:rPr>
              <a:t>emploi</a:t>
            </a:r>
            <a:r>
              <a:rPr lang="nl-BE" sz="1800" dirty="0">
                <a:latin typeface="FlandersArtSans-Bold" panose="00000800000000000000" pitchFamily="2" charset="0"/>
              </a:rPr>
              <a:t>: 8,5 %</a:t>
            </a:r>
          </a:p>
          <a:p>
            <a:pPr marL="864000" lvl="1"/>
            <a:r>
              <a:rPr lang="nl-BE" sz="1800" dirty="0">
                <a:latin typeface="FlandersArtSans-Bold" panose="00000800000000000000" pitchFamily="2" charset="0"/>
              </a:rPr>
              <a:t>Accompagnateur en </a:t>
            </a:r>
            <a:r>
              <a:rPr lang="nl-BE" sz="1800" dirty="0" err="1">
                <a:latin typeface="FlandersArtSans-Bold" panose="00000800000000000000" pitchFamily="2" charset="0"/>
              </a:rPr>
              <a:t>entreprise</a:t>
            </a:r>
            <a:r>
              <a:rPr lang="nl-BE" sz="1800" dirty="0">
                <a:latin typeface="FlandersArtSans-Bold" panose="00000800000000000000" pitchFamily="2" charset="0"/>
              </a:rPr>
              <a:t> et </a:t>
            </a:r>
            <a:r>
              <a:rPr lang="nl-BE" sz="1800" dirty="0" err="1">
                <a:latin typeface="FlandersArtSans-Bold" panose="00000800000000000000" pitchFamily="2" charset="0"/>
              </a:rPr>
              <a:t>organisation</a:t>
            </a:r>
            <a:r>
              <a:rPr lang="nl-BE" sz="1800" dirty="0">
                <a:latin typeface="FlandersArtSans-Bold" panose="00000800000000000000" pitchFamily="2" charset="0"/>
              </a:rPr>
              <a:t>: 6,5 % </a:t>
            </a:r>
          </a:p>
        </p:txBody>
      </p:sp>
    </p:spTree>
    <p:extLst>
      <p:ext uri="{BB962C8B-B14F-4D97-AF65-F5344CB8AC3E}">
        <p14:creationId xmlns:p14="http://schemas.microsoft.com/office/powerpoint/2010/main" val="31077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2290120" y="1915200"/>
            <a:ext cx="7945881" cy="3672000"/>
          </a:xfrm>
        </p:spPr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Les </a:t>
            </a:r>
            <a:r>
              <a:rPr lang="nl-BE" sz="2000" dirty="0" err="1">
                <a:latin typeface="FlandersArtSans-Bold" panose="00000800000000000000" pitchFamily="2" charset="0"/>
              </a:rPr>
              <a:t>titres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>
                <a:latin typeface="FlandersArtSans-Bold" panose="00000800000000000000" pitchFamily="2" charset="0"/>
              </a:rPr>
              <a:t>non </a:t>
            </a:r>
            <a:r>
              <a:rPr lang="nl-BE" sz="2000" dirty="0" err="1">
                <a:latin typeface="FlandersArtSans-Bold" panose="00000800000000000000" pitchFamily="2" charset="0"/>
              </a:rPr>
              <a:t>populaires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n’existent</a:t>
            </a:r>
            <a:r>
              <a:rPr lang="nl-BE" sz="2000" dirty="0">
                <a:latin typeface="FlandersArtSans-Bold" panose="00000800000000000000" pitchFamily="2" charset="0"/>
              </a:rPr>
              <a:t> plus.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Les </a:t>
            </a:r>
            <a:r>
              <a:rPr lang="nl-BE" sz="2000" dirty="0" err="1">
                <a:latin typeface="FlandersArtSans-Bold" panose="00000800000000000000" pitchFamily="2" charset="0"/>
              </a:rPr>
              <a:t>résultats</a:t>
            </a:r>
            <a:r>
              <a:rPr lang="nl-BE" sz="2000" dirty="0">
                <a:latin typeface="FlandersArtSans-Bold" panose="00000800000000000000" pitchFamily="2" charset="0"/>
              </a:rPr>
              <a:t>: </a:t>
            </a: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La </a:t>
            </a:r>
            <a:r>
              <a:rPr lang="nl-BE" sz="2000" dirty="0" err="1">
                <a:latin typeface="FlandersArtSans-Bold" panose="00000800000000000000" pitchFamily="2" charset="0"/>
              </a:rPr>
              <a:t>confiance</a:t>
            </a:r>
            <a:r>
              <a:rPr lang="nl-BE" sz="2000" dirty="0">
                <a:latin typeface="FlandersArtSans-Bold" panose="00000800000000000000" pitchFamily="2" charset="0"/>
              </a:rPr>
              <a:t> en </a:t>
            </a:r>
            <a:r>
              <a:rPr lang="nl-BE" sz="2000" dirty="0" err="1">
                <a:latin typeface="FlandersArtSans-Bold" panose="00000800000000000000" pitchFamily="2" charset="0"/>
              </a:rPr>
              <a:t>soi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>
                <a:latin typeface="FlandersArtSans-Bold" panose="00000800000000000000" pitchFamily="2" charset="0"/>
              </a:rPr>
              <a:t>des </a:t>
            </a:r>
            <a:r>
              <a:rPr lang="nl-BE" sz="2000" dirty="0" err="1">
                <a:latin typeface="FlandersArtSans-Bold" panose="00000800000000000000" pitchFamily="2" charset="0"/>
              </a:rPr>
              <a:t>participants</a:t>
            </a:r>
            <a:r>
              <a:rPr lang="nl-BE" sz="2000" dirty="0">
                <a:latin typeface="FlandersArtSans-Bold" panose="00000800000000000000" pitchFamily="2" charset="0"/>
              </a:rPr>
              <a:t> a </a:t>
            </a:r>
            <a:r>
              <a:rPr lang="nl-BE" sz="2000" dirty="0" err="1">
                <a:latin typeface="FlandersArtSans-Bold" panose="00000800000000000000" pitchFamily="2" charset="0"/>
              </a:rPr>
              <a:t>augmenté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70 % des </a:t>
            </a:r>
            <a:r>
              <a:rPr lang="nl-BE" sz="2000" dirty="0" err="1">
                <a:latin typeface="FlandersArtSans-Bold" panose="00000800000000000000" pitchFamily="2" charset="0"/>
              </a:rPr>
              <a:t>participants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disent</a:t>
            </a:r>
            <a:r>
              <a:rPr lang="nl-BE" sz="2000" dirty="0">
                <a:latin typeface="FlandersArtSans-Bold" panose="00000800000000000000" pitchFamily="2" charset="0"/>
              </a:rPr>
              <a:t> que leur </a:t>
            </a:r>
            <a:r>
              <a:rPr lang="nl-BE" sz="2000" dirty="0" err="1">
                <a:latin typeface="FlandersArtSans-Bold" panose="00000800000000000000" pitchFamily="2" charset="0"/>
              </a:rPr>
              <a:t>position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sur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le</a:t>
            </a:r>
            <a:r>
              <a:rPr lang="nl-BE" sz="2000" dirty="0">
                <a:latin typeface="FlandersArtSans-Bold" panose="00000800000000000000" pitchFamily="2" charset="0"/>
              </a:rPr>
              <a:t> marché </a:t>
            </a:r>
            <a:r>
              <a:rPr lang="nl-BE" sz="2000" dirty="0">
                <a:latin typeface="FlandersArtSans-Bold" panose="00000800000000000000" pitchFamily="2" charset="0"/>
              </a:rPr>
              <a:t>de </a:t>
            </a:r>
            <a:r>
              <a:rPr lang="nl-BE" sz="2000" dirty="0" err="1">
                <a:latin typeface="FlandersArtSans-Bold" panose="00000800000000000000" pitchFamily="2" charset="0"/>
              </a:rPr>
              <a:t>l’emploi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s’est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améliorée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Les </a:t>
            </a:r>
            <a:r>
              <a:rPr lang="nl-BE" sz="2000" dirty="0" err="1">
                <a:latin typeface="FlandersArtSans-Bold" panose="00000800000000000000" pitchFamily="2" charset="0"/>
              </a:rPr>
              <a:t>employeurs</a:t>
            </a:r>
            <a:r>
              <a:rPr lang="nl-BE" sz="2000" dirty="0">
                <a:latin typeface="FlandersArtSans-Bold" panose="00000800000000000000" pitchFamily="2" charset="0"/>
              </a:rPr>
              <a:t> ne </a:t>
            </a:r>
            <a:r>
              <a:rPr lang="nl-BE" sz="2000" dirty="0" err="1">
                <a:latin typeface="FlandersArtSans-Bold" panose="00000800000000000000" pitchFamily="2" charset="0"/>
              </a:rPr>
              <a:t>sont</a:t>
            </a:r>
            <a:r>
              <a:rPr lang="nl-BE" sz="2000" dirty="0">
                <a:latin typeface="FlandersArtSans-Bold" panose="00000800000000000000" pitchFamily="2" charset="0"/>
              </a:rPr>
              <a:t> pas </a:t>
            </a:r>
            <a:r>
              <a:rPr lang="nl-BE" sz="2000" dirty="0" err="1">
                <a:latin typeface="FlandersArtSans-Bold" panose="00000800000000000000" pitchFamily="2" charset="0"/>
              </a:rPr>
              <a:t>assez</a:t>
            </a:r>
            <a:r>
              <a:rPr lang="nl-BE" sz="2000" dirty="0">
                <a:latin typeface="FlandersArtSans-Bold" panose="00000800000000000000" pitchFamily="2" charset="0"/>
              </a:rPr>
              <a:t> au courant du </a:t>
            </a:r>
            <a:r>
              <a:rPr lang="nl-BE" sz="2000" dirty="0" err="1">
                <a:latin typeface="FlandersArtSans-Bold" panose="00000800000000000000" pitchFamily="2" charset="0"/>
              </a:rPr>
              <a:t>dispositif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Les </a:t>
            </a:r>
            <a:r>
              <a:rPr lang="nl-BE" sz="2000" dirty="0" err="1">
                <a:latin typeface="FlandersArtSans-Bold" panose="00000800000000000000" pitchFamily="2" charset="0"/>
              </a:rPr>
              <a:t>employeurs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disent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qu</a:t>
            </a:r>
            <a:r>
              <a:rPr lang="nl-BE" sz="2000" dirty="0">
                <a:latin typeface="FlandersArtSans-Bold" panose="00000800000000000000" pitchFamily="2" charset="0"/>
              </a:rPr>
              <a:t>’ </a:t>
            </a:r>
            <a:r>
              <a:rPr lang="nl-BE" sz="2000" dirty="0" err="1">
                <a:latin typeface="FlandersArtSans-Bold" panose="00000800000000000000" pitchFamily="2" charset="0"/>
              </a:rPr>
              <a:t>ils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connaissent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mieux</a:t>
            </a:r>
            <a:r>
              <a:rPr lang="nl-BE" sz="2000" dirty="0">
                <a:latin typeface="FlandersArtSans-Bold" panose="00000800000000000000" pitchFamily="2" charset="0"/>
              </a:rPr>
              <a:t> les </a:t>
            </a:r>
            <a:r>
              <a:rPr lang="nl-BE" sz="2000" dirty="0" err="1">
                <a:latin typeface="FlandersArtSans-Bold" panose="00000800000000000000" pitchFamily="2" charset="0"/>
              </a:rPr>
              <a:t>compétences</a:t>
            </a:r>
            <a:r>
              <a:rPr lang="nl-BE" sz="2000" dirty="0">
                <a:latin typeface="FlandersArtSans-Bold" panose="00000800000000000000" pitchFamily="2" charset="0"/>
              </a:rPr>
              <a:t> des employées.</a:t>
            </a: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La </a:t>
            </a:r>
            <a:r>
              <a:rPr lang="nl-BE" dirty="0" err="1"/>
              <a:t>situation</a:t>
            </a:r>
            <a:r>
              <a:rPr lang="nl-BE" dirty="0"/>
              <a:t> </a:t>
            </a:r>
            <a:r>
              <a:rPr lang="nl-BE" dirty="0" err="1"/>
              <a:t>actuelle</a:t>
            </a:r>
            <a:r>
              <a:rPr lang="nl-BE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25354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Le </a:t>
            </a:r>
            <a:r>
              <a:rPr lang="nl-BE" sz="4000" dirty="0" err="1"/>
              <a:t>décret</a:t>
            </a:r>
            <a:r>
              <a:rPr lang="nl-BE" sz="4000" dirty="0"/>
              <a:t> en </a:t>
            </a:r>
            <a:r>
              <a:rPr lang="nl-BE" sz="4000" dirty="0" err="1"/>
              <a:t>construction</a:t>
            </a:r>
            <a:r>
              <a:rPr lang="nl-BE" sz="4000" dirty="0"/>
              <a:t> (1)</a:t>
            </a:r>
            <a:br>
              <a:rPr lang="nl-BE" sz="4000" dirty="0"/>
            </a:b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La rédaction: les ministères de l’ </a:t>
            </a:r>
            <a:r>
              <a:rPr lang="nl-BE" sz="2000" dirty="0" err="1">
                <a:latin typeface="FlandersArtSans-Bold" panose="00000800000000000000" pitchFamily="2" charset="0"/>
              </a:rPr>
              <a:t>E</a:t>
            </a:r>
            <a:r>
              <a:rPr lang="nl-BE" sz="2000" dirty="0" err="1">
                <a:latin typeface="FlandersArtSans-Bold" panose="00000800000000000000" pitchFamily="2" charset="0"/>
              </a:rPr>
              <a:t>nseignement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>
                <a:latin typeface="FlandersArtSans-Bold" panose="00000800000000000000" pitchFamily="2" charset="0"/>
              </a:rPr>
              <a:t>et de l’ </a:t>
            </a:r>
            <a:r>
              <a:rPr lang="nl-BE" sz="2000" dirty="0" err="1">
                <a:latin typeface="FlandersArtSans-Bold" panose="00000800000000000000" pitchFamily="2" charset="0"/>
              </a:rPr>
              <a:t>E</a:t>
            </a:r>
            <a:r>
              <a:rPr lang="nl-BE" sz="2000" dirty="0" err="1">
                <a:latin typeface="FlandersArtSans-Bold" panose="00000800000000000000" pitchFamily="2" charset="0"/>
              </a:rPr>
              <a:t>mploi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En </a:t>
            </a:r>
            <a:r>
              <a:rPr lang="nl-BE" sz="2000" dirty="0" err="1">
                <a:latin typeface="FlandersArtSans-Bold" panose="00000800000000000000" pitchFamily="2" charset="0"/>
              </a:rPr>
              <a:t>concertation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avec</a:t>
            </a:r>
            <a:r>
              <a:rPr lang="nl-BE" sz="2000" dirty="0">
                <a:latin typeface="FlandersArtSans-Bold" panose="00000800000000000000" pitchFamily="2" charset="0"/>
              </a:rPr>
              <a:t> les </a:t>
            </a:r>
            <a:r>
              <a:rPr lang="nl-BE" sz="2000" dirty="0" err="1">
                <a:latin typeface="FlandersArtSans-Bold" panose="00000800000000000000" pitchFamily="2" charset="0"/>
              </a:rPr>
              <a:t>départements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jeunesse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socio</a:t>
            </a:r>
            <a:r>
              <a:rPr lang="nl-BE" sz="2000" dirty="0">
                <a:latin typeface="FlandersArtSans-Bold" panose="00000800000000000000" pitchFamily="2" charset="0"/>
              </a:rPr>
              <a:t>- </a:t>
            </a:r>
            <a:r>
              <a:rPr lang="nl-BE" sz="2000" dirty="0" err="1">
                <a:latin typeface="FlandersArtSans-Bold" panose="00000800000000000000" pitchFamily="2" charset="0"/>
              </a:rPr>
              <a:t>culturel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secteur</a:t>
            </a:r>
            <a:r>
              <a:rPr lang="nl-BE" sz="2000" dirty="0">
                <a:latin typeface="FlandersArtSans-Bold" panose="00000800000000000000" pitchFamily="2" charset="0"/>
              </a:rPr>
              <a:t> public</a:t>
            </a: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>
                <a:latin typeface="FlandersArtSans-Bold" panose="00000800000000000000" pitchFamily="2" charset="0"/>
              </a:rPr>
              <a:t>L’ accent </a:t>
            </a:r>
            <a:r>
              <a:rPr lang="nl-BE" sz="2000" dirty="0" err="1">
                <a:latin typeface="FlandersArtSans-Bold" panose="00000800000000000000" pitchFamily="2" charset="0"/>
              </a:rPr>
              <a:t>sur</a:t>
            </a:r>
            <a:r>
              <a:rPr lang="nl-BE" sz="2000" dirty="0">
                <a:latin typeface="FlandersArtSans-Bold" panose="00000800000000000000" pitchFamily="2" charset="0"/>
              </a:rPr>
              <a:t> les </a:t>
            </a:r>
            <a:r>
              <a:rPr lang="nl-BE" sz="2000" dirty="0" err="1">
                <a:latin typeface="FlandersArtSans-Bold" panose="00000800000000000000" pitchFamily="2" charset="0"/>
              </a:rPr>
              <a:t>qualifications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professionnelles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 err="1">
                <a:latin typeface="FlandersArtSans-Bold" panose="00000800000000000000" pitchFamily="2" charset="0"/>
              </a:rPr>
              <a:t>Qualifications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professionnelles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 err="1">
                <a:latin typeface="FlandersArtSans-Bold" panose="00000800000000000000" pitchFamily="2" charset="0"/>
              </a:rPr>
              <a:t>Qualifications</a:t>
            </a:r>
            <a:r>
              <a:rPr lang="nl-BE" sz="2000" dirty="0">
                <a:latin typeface="FlandersArtSans-Bold" panose="00000800000000000000" pitchFamily="2" charset="0"/>
              </a:rPr>
              <a:t> de l’ </a:t>
            </a:r>
            <a:r>
              <a:rPr lang="nl-BE" sz="2000" dirty="0" err="1">
                <a:latin typeface="FlandersArtSans-Bold" panose="00000800000000000000" pitchFamily="2" charset="0"/>
              </a:rPr>
              <a:t>enseignement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Le </a:t>
            </a:r>
            <a:r>
              <a:rPr lang="nl-BE" sz="3600" dirty="0" err="1"/>
              <a:t>décret</a:t>
            </a:r>
            <a:r>
              <a:rPr lang="nl-BE" sz="3600" dirty="0"/>
              <a:t> en </a:t>
            </a:r>
            <a:r>
              <a:rPr lang="nl-BE" sz="3600" dirty="0" err="1"/>
              <a:t>construction</a:t>
            </a:r>
            <a:r>
              <a:rPr lang="nl-BE" sz="3600" dirty="0"/>
              <a:t> (2)</a:t>
            </a:r>
            <a:br>
              <a:rPr lang="nl-BE" sz="3600" dirty="0"/>
            </a:b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/>
            <a:r>
              <a:rPr lang="nl-BE" sz="2000" dirty="0">
                <a:latin typeface="FlandersArtSans-Bold" panose="00000800000000000000" pitchFamily="2" charset="0"/>
              </a:rPr>
              <a:t>L’ </a:t>
            </a:r>
            <a:r>
              <a:rPr lang="nl-BE" sz="2000" dirty="0" err="1">
                <a:latin typeface="FlandersArtSans-Bold" panose="00000800000000000000" pitchFamily="2" charset="0"/>
              </a:rPr>
              <a:t>utilisation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>
                <a:latin typeface="FlandersArtSans-Bold" panose="00000800000000000000" pitchFamily="2" charset="0"/>
              </a:rPr>
              <a:t>des référentiels</a:t>
            </a:r>
          </a:p>
          <a:p>
            <a:pPr marL="864000" lvl="1"/>
            <a:r>
              <a:rPr lang="nl-BE" dirty="0">
                <a:latin typeface="FlandersArtSans-Bold" panose="00000800000000000000" pitchFamily="2" charset="0"/>
              </a:rPr>
              <a:t> </a:t>
            </a:r>
            <a:r>
              <a:rPr lang="nl-BE" dirty="0" smtClean="0">
                <a:latin typeface="FlandersArtSans-Bold" panose="00000800000000000000" pitchFamily="2" charset="0"/>
              </a:rPr>
              <a:t>basés </a:t>
            </a:r>
            <a:r>
              <a:rPr lang="nl-BE" dirty="0" err="1">
                <a:latin typeface="FlandersArtSans-Bold" panose="00000800000000000000" pitchFamily="2" charset="0"/>
              </a:rPr>
              <a:t>sur</a:t>
            </a:r>
            <a:r>
              <a:rPr lang="nl-BE" dirty="0">
                <a:latin typeface="FlandersArtSans-Bold" panose="00000800000000000000" pitchFamily="2" charset="0"/>
              </a:rPr>
              <a:t> les dossiers des </a:t>
            </a:r>
            <a:r>
              <a:rPr lang="nl-BE" dirty="0" err="1">
                <a:latin typeface="FlandersArtSans-Bold" panose="00000800000000000000" pitchFamily="2" charset="0"/>
              </a:rPr>
              <a:t>qualifications</a:t>
            </a:r>
            <a:r>
              <a:rPr lang="nl-BE" dirty="0">
                <a:latin typeface="FlandersArtSans-Bold" panose="00000800000000000000" pitchFamily="2" charset="0"/>
              </a:rPr>
              <a:t> </a:t>
            </a:r>
            <a:r>
              <a:rPr lang="nl-BE" dirty="0" err="1">
                <a:latin typeface="FlandersArtSans-Bold" panose="00000800000000000000" pitchFamily="2" charset="0"/>
              </a:rPr>
              <a:t>professionnelles</a:t>
            </a:r>
            <a:endParaRPr lang="nl-BE" dirty="0">
              <a:latin typeface="FlandersArtSans-Bold" panose="00000800000000000000" pitchFamily="2" charset="0"/>
            </a:endParaRPr>
          </a:p>
          <a:p>
            <a:pPr marL="864000" lvl="1"/>
            <a:endParaRPr lang="nl-BE" dirty="0">
              <a:latin typeface="FlandersArtSans-Bold" panose="00000800000000000000" pitchFamily="2" charset="0"/>
            </a:endParaRPr>
          </a:p>
          <a:p>
            <a:pPr marL="288000"/>
            <a:r>
              <a:rPr lang="nl-BE" sz="2000" dirty="0">
                <a:latin typeface="FlandersArtSans-Bold" panose="00000800000000000000" pitchFamily="2" charset="0"/>
              </a:rPr>
              <a:t>Par des </a:t>
            </a:r>
            <a:r>
              <a:rPr lang="nl-BE" sz="2000" dirty="0">
                <a:latin typeface="FlandersArtSans-Bold" panose="00000800000000000000" pitchFamily="2" charset="0"/>
              </a:rPr>
              <a:t>“</a:t>
            </a:r>
            <a:r>
              <a:rPr lang="nl-BE" sz="2000" dirty="0" err="1">
                <a:latin typeface="FlandersArtSans-Bold" panose="00000800000000000000" pitchFamily="2" charset="0"/>
              </a:rPr>
              <a:t>centres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d’essais</a:t>
            </a:r>
            <a:r>
              <a:rPr lang="nl-BE" sz="2000" dirty="0">
                <a:latin typeface="FlandersArtSans-Bold" panose="00000800000000000000" pitchFamily="2" charset="0"/>
              </a:rPr>
              <a:t>” </a:t>
            </a:r>
            <a:r>
              <a:rPr lang="nl-BE" sz="2000" dirty="0" err="1">
                <a:latin typeface="FlandersArtSans-Bold" panose="00000800000000000000" pitchFamily="2" charset="0"/>
              </a:rPr>
              <a:t>accrédités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/>
            <a:endParaRPr lang="nl-BE" sz="2000" dirty="0">
              <a:latin typeface="FlandersArtSans-Bold" panose="00000800000000000000" pitchFamily="2" charset="0"/>
            </a:endParaRPr>
          </a:p>
          <a:p>
            <a:pPr marL="288000"/>
            <a:r>
              <a:rPr lang="nl-BE" sz="2000" dirty="0" err="1">
                <a:latin typeface="FlandersArtSans-Bold" panose="00000800000000000000" pitchFamily="2" charset="0"/>
              </a:rPr>
              <a:t>Contrôle</a:t>
            </a:r>
            <a:r>
              <a:rPr lang="nl-BE" sz="2000" dirty="0">
                <a:latin typeface="FlandersArtSans-Bold" panose="00000800000000000000" pitchFamily="2" charset="0"/>
              </a:rPr>
              <a:t> de la </a:t>
            </a:r>
            <a:r>
              <a:rPr lang="nl-BE" sz="2000" dirty="0" err="1">
                <a:latin typeface="FlandersArtSans-Bold" panose="00000800000000000000" pitchFamily="2" charset="0"/>
              </a:rPr>
              <a:t>qualité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Au niveau de l’ </a:t>
            </a:r>
            <a:r>
              <a:rPr lang="nl-BE" sz="2000" dirty="0" err="1">
                <a:latin typeface="FlandersArtSans-Bold" panose="00000800000000000000" pitchFamily="2" charset="0"/>
              </a:rPr>
              <a:t>organisation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>
                <a:latin typeface="FlandersArtSans-Bold" panose="00000800000000000000" pitchFamily="2" charset="0"/>
              </a:rPr>
              <a:t>Au niveau de l’ </a:t>
            </a:r>
            <a:r>
              <a:rPr lang="nl-BE" sz="2000" dirty="0" err="1">
                <a:latin typeface="FlandersArtSans-Bold" panose="00000800000000000000" pitchFamily="2" charset="0"/>
              </a:rPr>
              <a:t>évaluation</a:t>
            </a:r>
            <a:r>
              <a:rPr lang="nl-BE" sz="2000" dirty="0">
                <a:latin typeface="FlandersArtSans-Bold" panose="00000800000000000000" pitchFamily="2" charset="0"/>
              </a:rPr>
              <a:t> et de  la </a:t>
            </a:r>
            <a:r>
              <a:rPr lang="nl-BE" sz="2000" dirty="0" err="1">
                <a:latin typeface="FlandersArtSans-Bold" panose="00000800000000000000" pitchFamily="2" charset="0"/>
              </a:rPr>
              <a:t>formation</a:t>
            </a:r>
            <a:r>
              <a:rPr lang="nl-BE" sz="2000" dirty="0">
                <a:latin typeface="FlandersArtSans-Bold" panose="00000800000000000000" pitchFamily="2" charset="0"/>
              </a:rPr>
              <a:t> des </a:t>
            </a:r>
            <a:r>
              <a:rPr lang="nl-BE" sz="2000" dirty="0" err="1">
                <a:latin typeface="FlandersArtSans-Bold" panose="00000800000000000000" pitchFamily="2" charset="0"/>
              </a:rPr>
              <a:t>personnes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</a:p>
          <a:p>
            <a:pPr marL="288000"/>
            <a:endParaRPr lang="nl-BE" sz="2000" dirty="0">
              <a:latin typeface="FlandersArtSans-Bold" panose="00000800000000000000" pitchFamily="2" charset="0"/>
            </a:endParaRPr>
          </a:p>
          <a:p>
            <a:pPr marL="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L’ </a:t>
            </a:r>
            <a:r>
              <a:rPr lang="nl-BE" dirty="0" err="1"/>
              <a:t>objectif</a:t>
            </a:r>
            <a:r>
              <a:rPr lang="nl-BE" dirty="0"/>
              <a:t> de la </a:t>
            </a:r>
            <a:r>
              <a:rPr lang="nl-BE" dirty="0" err="1"/>
              <a:t>validation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buNone/>
            </a:pP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 err="1">
                <a:latin typeface="FlandersArtSans-Bold" panose="00000800000000000000" pitchFamily="2" charset="0"/>
              </a:rPr>
              <a:t>Renforcer</a:t>
            </a:r>
            <a:r>
              <a:rPr lang="nl-BE" sz="2000" dirty="0">
                <a:latin typeface="FlandersArtSans-Bold" panose="00000800000000000000" pitchFamily="2" charset="0"/>
              </a:rPr>
              <a:t> les </a:t>
            </a:r>
            <a:r>
              <a:rPr lang="nl-BE" sz="2000" dirty="0" err="1">
                <a:latin typeface="FlandersArtSans-Bold" panose="00000800000000000000" pitchFamily="2" charset="0"/>
              </a:rPr>
              <a:t>demandeurs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d’emploi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 err="1">
                <a:latin typeface="FlandersArtSans-Bold" panose="00000800000000000000" pitchFamily="2" charset="0"/>
              </a:rPr>
              <a:t>Dispenses</a:t>
            </a:r>
            <a:r>
              <a:rPr lang="nl-BE" sz="2000" dirty="0">
                <a:latin typeface="FlandersArtSans-Bold" panose="00000800000000000000" pitchFamily="2" charset="0"/>
              </a:rPr>
              <a:t> de </a:t>
            </a:r>
            <a:r>
              <a:rPr lang="nl-BE" sz="2000" dirty="0" err="1">
                <a:latin typeface="FlandersArtSans-Bold" panose="00000800000000000000" pitchFamily="2" charset="0"/>
              </a:rPr>
              <a:t>parties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>
                <a:latin typeface="FlandersArtSans-Bold" panose="00000800000000000000" pitchFamily="2" charset="0"/>
              </a:rPr>
              <a:t>de </a:t>
            </a:r>
            <a:r>
              <a:rPr lang="nl-BE" sz="2000" dirty="0" err="1">
                <a:latin typeface="FlandersArtSans-Bold" panose="00000800000000000000" pitchFamily="2" charset="0"/>
              </a:rPr>
              <a:t>formation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ou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d’une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formation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entière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 err="1">
                <a:latin typeface="FlandersArtSans-Bold" panose="00000800000000000000" pitchFamily="2" charset="0"/>
              </a:rPr>
              <a:t>Qualification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professionnelle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qualification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partielle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r>
              <a:rPr lang="nl-BE" sz="2000" dirty="0" err="1">
                <a:latin typeface="FlandersArtSans-Bold" panose="00000800000000000000" pitchFamily="2" charset="0"/>
              </a:rPr>
              <a:t>Preuves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d’expérience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864000" lvl="1"/>
            <a:r>
              <a:rPr lang="nl-BE" sz="2000" dirty="0" err="1">
                <a:latin typeface="FlandersArtSans-Bold" panose="00000800000000000000" pitchFamily="2" charset="0"/>
              </a:rPr>
              <a:t>Qualification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professionnelle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qualification</a:t>
            </a:r>
            <a:r>
              <a:rPr lang="nl-BE" sz="2000" dirty="0">
                <a:latin typeface="FlandersArtSans-Bold" panose="00000800000000000000" pitchFamily="2" charset="0"/>
              </a:rPr>
              <a:t> </a:t>
            </a:r>
            <a:r>
              <a:rPr lang="nl-BE" sz="2000" dirty="0" err="1">
                <a:latin typeface="FlandersArtSans-Bold" panose="00000800000000000000" pitchFamily="2" charset="0"/>
              </a:rPr>
              <a:t>partielle</a:t>
            </a:r>
            <a:r>
              <a:rPr lang="nl-BE" sz="2000" dirty="0">
                <a:latin typeface="FlandersArtSans-Bold" panose="00000800000000000000" pitchFamily="2" charset="0"/>
              </a:rPr>
              <a:t>, </a:t>
            </a:r>
            <a:r>
              <a:rPr lang="nl-BE" sz="2000" dirty="0" err="1">
                <a:latin typeface="FlandersArtSans-Bold" panose="00000800000000000000" pitchFamily="2" charset="0"/>
              </a:rPr>
              <a:t>preuve</a:t>
            </a:r>
            <a:r>
              <a:rPr lang="nl-BE" sz="2000" dirty="0">
                <a:latin typeface="FlandersArtSans-Bold" panose="00000800000000000000" pitchFamily="2" charset="0"/>
              </a:rPr>
              <a:t> de </a:t>
            </a:r>
            <a:r>
              <a:rPr lang="nl-BE" sz="2000" dirty="0" err="1">
                <a:latin typeface="FlandersArtSans-Bold" panose="00000800000000000000" pitchFamily="2" charset="0"/>
              </a:rPr>
              <a:t>compétence</a:t>
            </a:r>
            <a:endParaRPr lang="nl-BE" sz="2000" dirty="0">
              <a:latin typeface="FlandersArtSans-Bold" panose="00000800000000000000" pitchFamily="2" charset="0"/>
            </a:endParaRPr>
          </a:p>
          <a:p>
            <a:pPr marL="288000" indent="-288000"/>
            <a:endParaRPr lang="nl-BE" sz="2000" dirty="0">
              <a:latin typeface="FlandersArtSans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StateoftheArt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Grand écran</PresentationFormat>
  <Paragraphs>161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FlandersArtSans-Bold</vt:lpstr>
      <vt:lpstr>FlandersArtSans-Regular</vt:lpstr>
      <vt:lpstr>FlandersArtSerif-Regular</vt:lpstr>
      <vt:lpstr>Wingdings</vt:lpstr>
      <vt:lpstr>Presentatie_StateoftheArt</vt:lpstr>
      <vt:lpstr>La validation des compétences en Flandre</vt:lpstr>
      <vt:lpstr>Contenu de la présentation</vt:lpstr>
      <vt:lpstr>Le rapport du CEDEFOP </vt:lpstr>
      <vt:lpstr>L’ approche actuelle (département emploi): trois pistes</vt:lpstr>
      <vt:lpstr>La situation actuelle des titres de compétence (Ervaringsbewijs) (1)</vt:lpstr>
      <vt:lpstr>La situation actuelle (2)</vt:lpstr>
      <vt:lpstr>Le décret en construction (1) </vt:lpstr>
      <vt:lpstr>Le décret en construction (2) </vt:lpstr>
      <vt:lpstr>L’ objectif de la validation</vt:lpstr>
      <vt:lpstr>Stimulant pour la validation des compétences: des engagements sectoriels</vt:lpstr>
      <vt:lpstr>Le remorqueur essaie de diriger le grand navire……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validation des compétences en Flandre</dc:title>
  <dc:creator>Misonne Sébastienne</dc:creator>
  <cp:lastModifiedBy>Misonne Sébastienne</cp:lastModifiedBy>
  <cp:revision>1</cp:revision>
  <dcterms:created xsi:type="dcterms:W3CDTF">2017-05-15T14:22:59Z</dcterms:created>
  <dcterms:modified xsi:type="dcterms:W3CDTF">2017-05-15T14:23:16Z</dcterms:modified>
</cp:coreProperties>
</file>